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9" r:id="rId2"/>
    <p:sldId id="261" r:id="rId3"/>
    <p:sldId id="273" r:id="rId4"/>
    <p:sldId id="272" r:id="rId5"/>
    <p:sldId id="262" r:id="rId6"/>
    <p:sldId id="263" r:id="rId7"/>
    <p:sldId id="271" r:id="rId8"/>
    <p:sldId id="267" r:id="rId9"/>
    <p:sldId id="270" r:id="rId10"/>
    <p:sldId id="274" r:id="rId11"/>
    <p:sldId id="275"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Lst>
        </p14:section>
        <p14:section name="Project Overview" id="{087866C3-7028-482C-8D34-6BF5363FBD75}">
          <p14:sldIdLst>
            <p14:sldId id="261"/>
            <p14:sldId id="273"/>
            <p14:sldId id="272"/>
            <p14:sldId id="262"/>
          </p14:sldIdLst>
        </p14:section>
        <p14:section name="Status Update" id="{521DEF98-8796-4632-831A-16252E9A6054}">
          <p14:sldIdLst>
            <p14:sldId id="263"/>
          </p14:sldIdLst>
        </p14:section>
        <p14:section name="Timeline" id="{CF24EBA6-C924-424D-AC31-A4B9992A87E0}">
          <p14:sldIdLst>
            <p14:sldId id="271"/>
          </p14:sldIdLst>
        </p14:section>
        <p14:section name="Next Steps and Action Items" id="{C24C98EC-938D-4034-8DB8-5E8DBF16E3CB}">
          <p14:sldIdLst>
            <p14:sldId id="267"/>
            <p14:sldId id="270"/>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35" autoAdjust="0"/>
    <p:restoredTop sz="88187" autoAdjust="0"/>
  </p:normalViewPr>
  <p:slideViewPr>
    <p:cSldViewPr>
      <p:cViewPr>
        <p:scale>
          <a:sx n="66" d="100"/>
          <a:sy n="66" d="100"/>
        </p:scale>
        <p:origin x="-612" y="-72"/>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5" qsCatId="3D" csTypeId="urn:microsoft.com/office/officeart/2005/8/colors/colorful3" csCatId="colorful" phldr="1"/>
      <dgm:spPr/>
    </dgm:pt>
    <dgm:pt modelId="{A75DE5EA-0E88-4A1C-B1EA-B4EE477D7AA1}">
      <dgm:prSet phldrT="[Text]" custT="1"/>
      <dgm:spPr/>
      <dgm:t>
        <a:bodyPr/>
        <a:lstStyle/>
        <a:p>
          <a:r>
            <a:rPr lang="en-US" sz="2000" b="1" i="0" dirty="0" smtClean="0"/>
            <a:t>4,370,004</a:t>
          </a:r>
          <a:endParaRPr lang="en-US" sz="2000" dirty="0"/>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A39C9339-F7BC-4A9F-AF8A-3B9741B27413}">
      <dgm:prSet phldrT="[Text]" custT="1"/>
      <dgm:spPr/>
      <dgm:t>
        <a:bodyPr/>
        <a:lstStyle/>
        <a:p>
          <a:r>
            <a:rPr lang="en-US" sz="2000" b="1" i="0" dirty="0" smtClean="0"/>
            <a:t>4,364,510</a:t>
          </a:r>
          <a:endParaRPr lang="en-US" sz="2000" dirty="0"/>
        </a:p>
      </dgm:t>
    </dgm:pt>
    <dgm:pt modelId="{26699644-3B9B-4794-926C-D854282146D8}" type="parTrans" cxnId="{BF777ED0-A485-405A-BFCD-E378EF965464}">
      <dgm:prSet/>
      <dgm:spPr/>
      <dgm:t>
        <a:bodyPr/>
        <a:lstStyle/>
        <a:p>
          <a:endParaRPr lang="en-US" sz="2400"/>
        </a:p>
      </dgm:t>
    </dgm:pt>
    <dgm:pt modelId="{3E2FBE5E-2D29-4C39-97D1-424264F1308F}" type="sibTrans" cxnId="{BF777ED0-A485-405A-BFCD-E378EF965464}">
      <dgm:prSet/>
      <dgm:spPr/>
      <dgm:t>
        <a:bodyPr/>
        <a:lstStyle/>
        <a:p>
          <a:endParaRPr lang="en-US" sz="2400"/>
        </a:p>
      </dgm:t>
    </dgm:pt>
    <dgm:pt modelId="{5175B6B0-3CA6-4535-A09B-108E0999A356}">
      <dgm:prSet phldrT="[Text]" custT="1"/>
      <dgm:spPr/>
      <dgm:t>
        <a:bodyPr/>
        <a:lstStyle/>
        <a:p>
          <a:r>
            <a:rPr lang="en-US" sz="2000" dirty="0" smtClean="0"/>
            <a:t>2009-10</a:t>
          </a:r>
          <a:endParaRPr lang="en-US" sz="2000" dirty="0"/>
        </a:p>
      </dgm:t>
    </dgm:pt>
    <dgm:pt modelId="{ECD96492-1092-4631-A208-D9A5DA08372E}" type="parTrans" cxnId="{345AD6EC-90F1-4BA3-A053-C21366541189}">
      <dgm:prSet/>
      <dgm:spPr/>
      <dgm:t>
        <a:bodyPr/>
        <a:lstStyle/>
        <a:p>
          <a:endParaRPr lang="en-US" sz="2400"/>
        </a:p>
      </dgm:t>
    </dgm:pt>
    <dgm:pt modelId="{F900535F-E882-46D4-B632-4B8ACBE851E4}" type="sibTrans" cxnId="{345AD6EC-90F1-4BA3-A053-C21366541189}">
      <dgm:prSet/>
      <dgm:spPr/>
      <dgm:t>
        <a:bodyPr/>
        <a:lstStyle/>
        <a:p>
          <a:endParaRPr lang="en-US" sz="2400"/>
        </a:p>
      </dgm:t>
    </dgm:pt>
    <dgm:pt modelId="{1982B446-3706-4711-A6F1-3DC4DFE59A3A}">
      <dgm:prSet phldrT="[Text]" custT="1"/>
      <dgm:spPr/>
      <dgm:t>
        <a:bodyPr/>
        <a:lstStyle/>
        <a:p>
          <a:r>
            <a:rPr lang="en-US" sz="2000" b="1" i="0" dirty="0" smtClean="0"/>
            <a:t>4,389,325</a:t>
          </a:r>
          <a:endParaRPr lang="en-US" sz="2000" dirty="0"/>
        </a:p>
      </dgm:t>
    </dgm:pt>
    <dgm:pt modelId="{33D0F32B-ABD3-423A-818A-28D89377B172}" type="parTrans" cxnId="{7DD07C3D-EA79-49EE-93EE-865A49AB8425}">
      <dgm:prSet/>
      <dgm:spPr/>
      <dgm:t>
        <a:bodyPr/>
        <a:lstStyle/>
        <a:p>
          <a:endParaRPr lang="en-US"/>
        </a:p>
      </dgm:t>
    </dgm:pt>
    <dgm:pt modelId="{6C0374E5-7FC4-4DEF-BC17-94C58A35DE3F}" type="sibTrans" cxnId="{7DD07C3D-EA79-49EE-93EE-865A49AB8425}">
      <dgm:prSet/>
      <dgm:spPr/>
      <dgm:t>
        <a:bodyPr/>
        <a:lstStyle/>
        <a:p>
          <a:endParaRPr lang="en-US"/>
        </a:p>
      </dgm:t>
    </dgm:pt>
    <dgm:pt modelId="{BAD6DE81-DE4F-40EF-8526-A8F127A4BE33}">
      <dgm:prSet phldrT="[Text]" custT="1"/>
      <dgm:spPr/>
      <dgm:t>
        <a:bodyPr/>
        <a:lstStyle/>
        <a:p>
          <a:r>
            <a:rPr lang="en-US" sz="2000" dirty="0" smtClean="0"/>
            <a:t>2013-14</a:t>
          </a:r>
          <a:endParaRPr lang="en-US" sz="2000" dirty="0"/>
        </a:p>
      </dgm:t>
    </dgm:pt>
    <dgm:pt modelId="{3224C504-155F-4C9F-93C7-83D8D4CEC1B4}" type="parTrans" cxnId="{293E3154-15DE-4C13-93DE-664CEAB9F0AF}">
      <dgm:prSet/>
      <dgm:spPr/>
      <dgm:t>
        <a:bodyPr/>
        <a:lstStyle/>
        <a:p>
          <a:endParaRPr lang="en-US"/>
        </a:p>
      </dgm:t>
    </dgm:pt>
    <dgm:pt modelId="{6252B9CC-7427-40BA-B706-E629F53D4B22}" type="sibTrans" cxnId="{293E3154-15DE-4C13-93DE-664CEAB9F0AF}">
      <dgm:prSet/>
      <dgm:spPr/>
      <dgm:t>
        <a:bodyPr/>
        <a:lstStyle/>
        <a:p>
          <a:endParaRPr lang="en-US"/>
        </a:p>
      </dgm:t>
    </dgm:pt>
    <dgm:pt modelId="{9898FE38-DE6C-46BA-8D32-D767674AD978}">
      <dgm:prSet phldrT="[Text]" custT="1"/>
      <dgm:spPr/>
      <dgm:t>
        <a:bodyPr/>
        <a:lstStyle/>
        <a:p>
          <a:r>
            <a:rPr lang="en-US" sz="2000" dirty="0" smtClean="0"/>
            <a:t>2011-12</a:t>
          </a:r>
          <a:endParaRPr lang="en-US" sz="2000" dirty="0"/>
        </a:p>
      </dgm:t>
    </dgm:pt>
    <dgm:pt modelId="{6500A968-9A0E-4ACA-91E4-A3C5FA03BCC8}" type="parTrans" cxnId="{277398F3-A9DD-4822-A4A0-9408AA94EB41}">
      <dgm:prSet/>
      <dgm:spPr/>
      <dgm:t>
        <a:bodyPr/>
        <a:lstStyle/>
        <a:p>
          <a:endParaRPr lang="en-US"/>
        </a:p>
      </dgm:t>
    </dgm:pt>
    <dgm:pt modelId="{15E99FBC-5B51-4114-8E0B-C26E50C78603}" type="sibTrans" cxnId="{277398F3-A9DD-4822-A4A0-9408AA94EB41}">
      <dgm:prSet/>
      <dgm:spPr/>
      <dgm:t>
        <a:bodyPr/>
        <a:lstStyle/>
        <a:p>
          <a:endParaRPr lang="en-US"/>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custScaleX="86792" custScaleY="86038"/>
      <dgm:spPr/>
    </dgm:pt>
    <dgm:pt modelId="{736C0FD7-D55D-4298-8088-B6811E406922}" type="pres">
      <dgm:prSet presAssocID="{455C831A-CCF5-4391-A2BE-9DF065D37587}" presName="arrowDiagram3" presStyleCnt="0"/>
      <dgm:spPr/>
    </dgm:pt>
    <dgm:pt modelId="{DFE4F901-AF5B-434D-8A9C-61450D2FD490}" type="pres">
      <dgm:prSet presAssocID="{A39C9339-F7BC-4A9F-AF8A-3B9741B27413}" presName="bullet3a" presStyleLbl="node1" presStyleIdx="0" presStyleCnt="3"/>
      <dgm:spPr/>
    </dgm:pt>
    <dgm:pt modelId="{CA657E7A-69CC-4E0E-9E9A-49A530997A35}" type="pres">
      <dgm:prSet presAssocID="{A39C9339-F7BC-4A9F-AF8A-3B9741B27413}" presName="textBox3a" presStyleLbl="revTx" presStyleIdx="0" presStyleCnt="3">
        <dgm:presLayoutVars>
          <dgm:bulletEnabled val="1"/>
        </dgm:presLayoutVars>
      </dgm:prSet>
      <dgm:spPr/>
      <dgm:t>
        <a:bodyPr/>
        <a:lstStyle/>
        <a:p>
          <a:endParaRPr lang="en-US"/>
        </a:p>
      </dgm:t>
    </dgm:pt>
    <dgm:pt modelId="{65D95C6A-E93D-4CC9-9A1C-AE85A98A04D3}" type="pres">
      <dgm:prSet presAssocID="{A75DE5EA-0E88-4A1C-B1EA-B4EE477D7AA1}" presName="bullet3b" presStyleLbl="node1" presStyleIdx="1" presStyleCnt="3"/>
      <dgm:spPr/>
    </dgm:pt>
    <dgm:pt modelId="{76B8AD91-9674-412C-9652-670B046533FB}" type="pres">
      <dgm:prSet presAssocID="{A75DE5EA-0E88-4A1C-B1EA-B4EE477D7AA1}" presName="textBox3b" presStyleLbl="revTx" presStyleIdx="1" presStyleCnt="3">
        <dgm:presLayoutVars>
          <dgm:bulletEnabled val="1"/>
        </dgm:presLayoutVars>
      </dgm:prSet>
      <dgm:spPr/>
      <dgm:t>
        <a:bodyPr/>
        <a:lstStyle/>
        <a:p>
          <a:endParaRPr lang="en-US"/>
        </a:p>
      </dgm:t>
    </dgm:pt>
    <dgm:pt modelId="{CF702AED-B12D-4B71-916B-A68D93DF464E}" type="pres">
      <dgm:prSet presAssocID="{1982B446-3706-4711-A6F1-3DC4DFE59A3A}" presName="bullet3c" presStyleLbl="node1" presStyleIdx="2" presStyleCnt="3"/>
      <dgm:spPr/>
    </dgm:pt>
    <dgm:pt modelId="{8EE00ADB-B9CE-4317-82A1-14570B5BBDB9}" type="pres">
      <dgm:prSet presAssocID="{1982B446-3706-4711-A6F1-3DC4DFE59A3A}" presName="textBox3c" presStyleLbl="revTx" presStyleIdx="2" presStyleCnt="3">
        <dgm:presLayoutVars>
          <dgm:bulletEnabled val="1"/>
        </dgm:presLayoutVars>
      </dgm:prSet>
      <dgm:spPr/>
      <dgm:t>
        <a:bodyPr/>
        <a:lstStyle/>
        <a:p>
          <a:endParaRPr lang="en-US"/>
        </a:p>
      </dgm:t>
    </dgm:pt>
  </dgm:ptLst>
  <dgm:cxnLst>
    <dgm:cxn modelId="{277398F3-A9DD-4822-A4A0-9408AA94EB41}" srcId="{A75DE5EA-0E88-4A1C-B1EA-B4EE477D7AA1}" destId="{9898FE38-DE6C-46BA-8D32-D767674AD978}" srcOrd="0" destOrd="0" parTransId="{6500A968-9A0E-4ACA-91E4-A3C5FA03BCC8}" sibTransId="{15E99FBC-5B51-4114-8E0B-C26E50C78603}"/>
    <dgm:cxn modelId="{E7103352-4ED2-4BE7-BFEC-5063280E075B}" type="presOf" srcId="{BAD6DE81-DE4F-40EF-8526-A8F127A4BE33}" destId="{8EE00ADB-B9CE-4317-82A1-14570B5BBDB9}" srcOrd="0" destOrd="1" presId="urn:microsoft.com/office/officeart/2005/8/layout/arrow2"/>
    <dgm:cxn modelId="{345AD6EC-90F1-4BA3-A053-C21366541189}" srcId="{A39C9339-F7BC-4A9F-AF8A-3B9741B27413}" destId="{5175B6B0-3CA6-4535-A09B-108E0999A356}" srcOrd="0" destOrd="0" parTransId="{ECD96492-1092-4631-A208-D9A5DA08372E}" sibTransId="{F900535F-E882-46D4-B632-4B8ACBE851E4}"/>
    <dgm:cxn modelId="{25E2EF38-4CEE-4B57-9132-8B82D8C75C05}" type="presOf" srcId="{455C831A-CCF5-4391-A2BE-9DF065D37587}" destId="{E220828C-C958-4FCF-B52F-02D7F5D17607}" srcOrd="0" destOrd="0" presId="urn:microsoft.com/office/officeart/2005/8/layout/arrow2"/>
    <dgm:cxn modelId="{1211F013-C280-4115-BE59-E9716BADA041}" type="presOf" srcId="{5175B6B0-3CA6-4535-A09B-108E0999A356}" destId="{CA657E7A-69CC-4E0E-9E9A-49A530997A35}" srcOrd="0" destOrd="1" presId="urn:microsoft.com/office/officeart/2005/8/layout/arrow2"/>
    <dgm:cxn modelId="{BF777ED0-A485-405A-BFCD-E378EF965464}" srcId="{455C831A-CCF5-4391-A2BE-9DF065D37587}" destId="{A39C9339-F7BC-4A9F-AF8A-3B9741B27413}" srcOrd="0" destOrd="0" parTransId="{26699644-3B9B-4794-926C-D854282146D8}" sibTransId="{3E2FBE5E-2D29-4C39-97D1-424264F1308F}"/>
    <dgm:cxn modelId="{6FF73217-903D-45A0-9FBA-805A8576F13D}" type="presOf" srcId="{A75DE5EA-0E88-4A1C-B1EA-B4EE477D7AA1}" destId="{76B8AD91-9674-412C-9652-670B046533FB}" srcOrd="0" destOrd="0" presId="urn:microsoft.com/office/officeart/2005/8/layout/arrow2"/>
    <dgm:cxn modelId="{78CA0362-2445-48A5-BA68-0E882A6F0A97}" type="presOf" srcId="{A39C9339-F7BC-4A9F-AF8A-3B9741B27413}" destId="{CA657E7A-69CC-4E0E-9E9A-49A530997A35}" srcOrd="0" destOrd="0" presId="urn:microsoft.com/office/officeart/2005/8/layout/arrow2"/>
    <dgm:cxn modelId="{D09152C8-0058-4F02-AE9F-59A443534AE8}" srcId="{455C831A-CCF5-4391-A2BE-9DF065D37587}" destId="{A75DE5EA-0E88-4A1C-B1EA-B4EE477D7AA1}" srcOrd="1" destOrd="0" parTransId="{48157EE2-9BD9-48FE-A422-276C84F2470D}" sibTransId="{03226FF3-250B-4000-A0B5-00FF0F1D75A5}"/>
    <dgm:cxn modelId="{7DD07C3D-EA79-49EE-93EE-865A49AB8425}" srcId="{455C831A-CCF5-4391-A2BE-9DF065D37587}" destId="{1982B446-3706-4711-A6F1-3DC4DFE59A3A}" srcOrd="2" destOrd="0" parTransId="{33D0F32B-ABD3-423A-818A-28D89377B172}" sibTransId="{6C0374E5-7FC4-4DEF-BC17-94C58A35DE3F}"/>
    <dgm:cxn modelId="{293E3154-15DE-4C13-93DE-664CEAB9F0AF}" srcId="{1982B446-3706-4711-A6F1-3DC4DFE59A3A}" destId="{BAD6DE81-DE4F-40EF-8526-A8F127A4BE33}" srcOrd="0" destOrd="0" parTransId="{3224C504-155F-4C9F-93C7-83D8D4CEC1B4}" sibTransId="{6252B9CC-7427-40BA-B706-E629F53D4B22}"/>
    <dgm:cxn modelId="{B6FF6E5D-F15B-4D54-9E23-3C978E94AB38}" type="presOf" srcId="{1982B446-3706-4711-A6F1-3DC4DFE59A3A}" destId="{8EE00ADB-B9CE-4317-82A1-14570B5BBDB9}" srcOrd="0" destOrd="0" presId="urn:microsoft.com/office/officeart/2005/8/layout/arrow2"/>
    <dgm:cxn modelId="{FBBE8E1A-53F3-439D-A09E-6777311B0604}" type="presOf" srcId="{9898FE38-DE6C-46BA-8D32-D767674AD978}" destId="{76B8AD91-9674-412C-9652-670B046533FB}" srcOrd="0" destOrd="1" presId="urn:microsoft.com/office/officeart/2005/8/layout/arrow2"/>
    <dgm:cxn modelId="{63B67351-C27D-4CB0-8D8E-841A10DD3150}" type="presParOf" srcId="{E220828C-C958-4FCF-B52F-02D7F5D17607}" destId="{82ED47FD-CD8E-4EC8-A7E3-BF3AC4BC5C1A}" srcOrd="0" destOrd="0" presId="urn:microsoft.com/office/officeart/2005/8/layout/arrow2"/>
    <dgm:cxn modelId="{A89BA7D9-B99B-4D1F-BB48-B4BA93BF1390}" type="presParOf" srcId="{E220828C-C958-4FCF-B52F-02D7F5D17607}" destId="{736C0FD7-D55D-4298-8088-B6811E406922}" srcOrd="1" destOrd="0" presId="urn:microsoft.com/office/officeart/2005/8/layout/arrow2"/>
    <dgm:cxn modelId="{48BF7BE8-4CFF-4E98-A73B-918B2C76E506}" type="presParOf" srcId="{736C0FD7-D55D-4298-8088-B6811E406922}" destId="{DFE4F901-AF5B-434D-8A9C-61450D2FD490}" srcOrd="0" destOrd="0" presId="urn:microsoft.com/office/officeart/2005/8/layout/arrow2"/>
    <dgm:cxn modelId="{12793AA1-5FF6-4201-94D6-62C7CF69F5DC}" type="presParOf" srcId="{736C0FD7-D55D-4298-8088-B6811E406922}" destId="{CA657E7A-69CC-4E0E-9E9A-49A530997A35}" srcOrd="1" destOrd="0" presId="urn:microsoft.com/office/officeart/2005/8/layout/arrow2"/>
    <dgm:cxn modelId="{6065E962-BB91-44A1-970F-DE4CB46D6270}" type="presParOf" srcId="{736C0FD7-D55D-4298-8088-B6811E406922}" destId="{65D95C6A-E93D-4CC9-9A1C-AE85A98A04D3}" srcOrd="2" destOrd="0" presId="urn:microsoft.com/office/officeart/2005/8/layout/arrow2"/>
    <dgm:cxn modelId="{37F18BBA-F296-405D-B1FC-479F80A48BE4}" type="presParOf" srcId="{736C0FD7-D55D-4298-8088-B6811E406922}" destId="{76B8AD91-9674-412C-9652-670B046533FB}" srcOrd="3" destOrd="0" presId="urn:microsoft.com/office/officeart/2005/8/layout/arrow2"/>
    <dgm:cxn modelId="{861B76D2-E187-4B25-B3CB-08D117013932}" type="presParOf" srcId="{736C0FD7-D55D-4298-8088-B6811E406922}" destId="{CF702AED-B12D-4B71-916B-A68D93DF464E}" srcOrd="4" destOrd="0" presId="urn:microsoft.com/office/officeart/2005/8/layout/arrow2"/>
    <dgm:cxn modelId="{3F99EC0C-E8C4-42D2-8F2D-24AFB299C59D}" type="presParOf" srcId="{736C0FD7-D55D-4298-8088-B6811E406922}" destId="{8EE00ADB-B9CE-4317-82A1-14570B5BBDB9}" srcOrd="5"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D982B-F274-4BA3-8F19-028AA15117A4}" type="doc">
      <dgm:prSet loTypeId="urn:microsoft.com/office/officeart/2005/8/layout/hProcess11" loCatId="process" qsTypeId="urn:microsoft.com/office/officeart/2005/8/quickstyle/3d1" qsCatId="3D" csTypeId="urn:microsoft.com/office/officeart/2005/8/colors/colorful3" csCatId="colorful" phldr="1"/>
      <dgm:spPr/>
      <dgm:t>
        <a:bodyPr/>
        <a:lstStyle/>
        <a:p>
          <a:endParaRPr lang="en-US"/>
        </a:p>
      </dgm:t>
    </dgm:pt>
    <dgm:pt modelId="{7BF07599-40A3-43F8-B74C-B9C9D197B9C8}">
      <dgm:prSet phldrT="[Text]" custT="1"/>
      <dgm:spPr/>
      <dgm:t>
        <a:bodyPr/>
        <a:lstStyle/>
        <a:p>
          <a:r>
            <a:rPr lang="en-US" sz="2800" dirty="0" smtClean="0"/>
            <a:t>Engaging with other ESL teachers.</a:t>
          </a:r>
          <a:endParaRPr lang="en-US" sz="2800" dirty="0">
            <a:latin typeface="Times New Roman" pitchFamily="18" charset="0"/>
            <a:cs typeface="Times New Roman" pitchFamily="18" charset="0"/>
          </a:endParaRPr>
        </a:p>
      </dgm:t>
    </dgm:pt>
    <dgm:pt modelId="{05A33227-C3A2-40A7-900E-1D070E545DAC}" type="parTrans" cxnId="{B0DAC2FD-EDA1-441B-A845-0C1964D6B924}">
      <dgm:prSet/>
      <dgm:spPr/>
      <dgm:t>
        <a:bodyPr/>
        <a:lstStyle/>
        <a:p>
          <a:endParaRPr lang="en-US" sz="2800"/>
        </a:p>
      </dgm:t>
    </dgm:pt>
    <dgm:pt modelId="{347A4B58-92E3-49B2-BBF5-15BF5A0F478B}" type="sibTrans" cxnId="{B0DAC2FD-EDA1-441B-A845-0C1964D6B924}">
      <dgm:prSet/>
      <dgm:spPr/>
      <dgm:t>
        <a:bodyPr/>
        <a:lstStyle/>
        <a:p>
          <a:endParaRPr lang="en-US" sz="2800"/>
        </a:p>
      </dgm:t>
    </dgm:pt>
    <dgm:pt modelId="{964A18CD-1B5D-4A7E-B182-2927E17348E0}">
      <dgm:prSet phldrT="[Text]" custT="1"/>
      <dgm:spPr/>
      <dgm:t>
        <a:bodyPr/>
        <a:lstStyle/>
        <a:p>
          <a:r>
            <a:rPr lang="en-US" sz="2800" dirty="0" smtClean="0"/>
            <a:t>Sharing of what works and what doesn’t</a:t>
          </a:r>
          <a:endParaRPr lang="en-US" sz="2800" dirty="0">
            <a:latin typeface="Times New Roman" pitchFamily="18" charset="0"/>
            <a:cs typeface="Times New Roman" pitchFamily="18" charset="0"/>
          </a:endParaRPr>
        </a:p>
      </dgm:t>
    </dgm:pt>
    <dgm:pt modelId="{90C13AAE-4246-46D9-9B6E-D27D7FCA92D1}" type="parTrans" cxnId="{57D1E1FE-AB13-4507-B39B-15BDE576AB21}">
      <dgm:prSet/>
      <dgm:spPr/>
      <dgm:t>
        <a:bodyPr/>
        <a:lstStyle/>
        <a:p>
          <a:endParaRPr lang="en-US" sz="2800"/>
        </a:p>
      </dgm:t>
    </dgm:pt>
    <dgm:pt modelId="{63F601AF-EA35-4E0A-A9D9-C60ACFB6BC55}" type="sibTrans" cxnId="{57D1E1FE-AB13-4507-B39B-15BDE576AB21}">
      <dgm:prSet/>
      <dgm:spPr/>
      <dgm:t>
        <a:bodyPr/>
        <a:lstStyle/>
        <a:p>
          <a:endParaRPr lang="en-US" sz="2800"/>
        </a:p>
      </dgm:t>
    </dgm:pt>
    <dgm:pt modelId="{25761703-EE26-4CA8-B049-3F157889CE06}">
      <dgm:prSet phldrT="[Text]" custT="1"/>
      <dgm:spPr/>
      <dgm:t>
        <a:bodyPr/>
        <a:lstStyle/>
        <a:p>
          <a:r>
            <a:rPr lang="en-US" sz="2800" dirty="0" smtClean="0"/>
            <a:t>Keeps the momentum going</a:t>
          </a:r>
          <a:endParaRPr lang="en-US" sz="2800" dirty="0">
            <a:latin typeface="Times New Roman" pitchFamily="18" charset="0"/>
            <a:cs typeface="Times New Roman" pitchFamily="18" charset="0"/>
          </a:endParaRPr>
        </a:p>
      </dgm:t>
    </dgm:pt>
    <dgm:pt modelId="{5EE1D751-E7E3-4E30-AC49-4C8227478F52}" type="parTrans" cxnId="{B4023F34-1758-4145-893F-044E6D16D52E}">
      <dgm:prSet/>
      <dgm:spPr/>
      <dgm:t>
        <a:bodyPr/>
        <a:lstStyle/>
        <a:p>
          <a:endParaRPr lang="en-US" sz="2800"/>
        </a:p>
      </dgm:t>
    </dgm:pt>
    <dgm:pt modelId="{B74F6A51-714F-4AA7-B42B-E7F20847B954}" type="sibTrans" cxnId="{B4023F34-1758-4145-893F-044E6D16D52E}">
      <dgm:prSet/>
      <dgm:spPr/>
      <dgm:t>
        <a:bodyPr/>
        <a:lstStyle/>
        <a:p>
          <a:endParaRPr lang="en-US" sz="2800"/>
        </a:p>
      </dgm:t>
    </dgm:pt>
    <dgm:pt modelId="{EEF78DF5-8555-476E-9DA5-D85EF5BED6E8}" type="pres">
      <dgm:prSet presAssocID="{8BBD982B-F274-4BA3-8F19-028AA15117A4}" presName="Name0" presStyleCnt="0">
        <dgm:presLayoutVars>
          <dgm:dir/>
          <dgm:resizeHandles val="exact"/>
        </dgm:presLayoutVars>
      </dgm:prSet>
      <dgm:spPr/>
      <dgm:t>
        <a:bodyPr/>
        <a:lstStyle/>
        <a:p>
          <a:endParaRPr lang="en-US"/>
        </a:p>
      </dgm:t>
    </dgm:pt>
    <dgm:pt modelId="{026FE858-264F-439B-A7F3-F2D942865AB2}" type="pres">
      <dgm:prSet presAssocID="{8BBD982B-F274-4BA3-8F19-028AA15117A4}" presName="arrow" presStyleLbl="bgShp" presStyleIdx="0" presStyleCnt="1"/>
      <dgm:spPr/>
      <dgm:t>
        <a:bodyPr/>
        <a:lstStyle/>
        <a:p>
          <a:endParaRPr lang="en-US"/>
        </a:p>
      </dgm:t>
    </dgm:pt>
    <dgm:pt modelId="{87E660A6-41AE-47B5-B5DB-2BCA0E69D34C}" type="pres">
      <dgm:prSet presAssocID="{8BBD982B-F274-4BA3-8F19-028AA15117A4}" presName="points" presStyleCnt="0"/>
      <dgm:spPr/>
      <dgm:t>
        <a:bodyPr/>
        <a:lstStyle/>
        <a:p>
          <a:endParaRPr lang="en-US"/>
        </a:p>
      </dgm:t>
    </dgm:pt>
    <dgm:pt modelId="{37CB465F-30A1-4518-9EE2-375040D01803}" type="pres">
      <dgm:prSet presAssocID="{7BF07599-40A3-43F8-B74C-B9C9D197B9C8}" presName="compositeA" presStyleCnt="0"/>
      <dgm:spPr/>
      <dgm:t>
        <a:bodyPr/>
        <a:lstStyle/>
        <a:p>
          <a:endParaRPr lang="en-US"/>
        </a:p>
      </dgm:t>
    </dgm:pt>
    <dgm:pt modelId="{AA799FD6-0207-48F1-ADAD-3355FC46945A}" type="pres">
      <dgm:prSet presAssocID="{7BF07599-40A3-43F8-B74C-B9C9D197B9C8}" presName="textA" presStyleLbl="revTx" presStyleIdx="0" presStyleCnt="3" custScaleX="328303" custScaleY="92307" custLinFactNeighborX="10206" custLinFactNeighborY="9615">
        <dgm:presLayoutVars>
          <dgm:bulletEnabled val="1"/>
        </dgm:presLayoutVars>
      </dgm:prSet>
      <dgm:spPr/>
      <dgm:t>
        <a:bodyPr/>
        <a:lstStyle/>
        <a:p>
          <a:endParaRPr lang="en-US"/>
        </a:p>
      </dgm:t>
    </dgm:pt>
    <dgm:pt modelId="{40536B13-5617-411F-BE63-A67F88290066}" type="pres">
      <dgm:prSet presAssocID="{7BF07599-40A3-43F8-B74C-B9C9D197B9C8}" presName="circleA" presStyleLbl="node1" presStyleIdx="0" presStyleCnt="3"/>
      <dgm:spPr/>
      <dgm:t>
        <a:bodyPr/>
        <a:lstStyle/>
        <a:p>
          <a:endParaRPr lang="en-US"/>
        </a:p>
      </dgm:t>
    </dgm:pt>
    <dgm:pt modelId="{0CC89B04-9CEF-4869-B0CA-58C2AD8B8485}" type="pres">
      <dgm:prSet presAssocID="{7BF07599-40A3-43F8-B74C-B9C9D197B9C8}" presName="spaceA" presStyleCnt="0"/>
      <dgm:spPr/>
      <dgm:t>
        <a:bodyPr/>
        <a:lstStyle/>
        <a:p>
          <a:endParaRPr lang="en-US"/>
        </a:p>
      </dgm:t>
    </dgm:pt>
    <dgm:pt modelId="{D085B67C-45D3-460A-9664-56A29A600847}" type="pres">
      <dgm:prSet presAssocID="{347A4B58-92E3-49B2-BBF5-15BF5A0F478B}" presName="space" presStyleCnt="0"/>
      <dgm:spPr/>
      <dgm:t>
        <a:bodyPr/>
        <a:lstStyle/>
        <a:p>
          <a:endParaRPr lang="en-US"/>
        </a:p>
      </dgm:t>
    </dgm:pt>
    <dgm:pt modelId="{09DFFEDB-7062-4AE6-A12C-C10D24F8F5AA}" type="pres">
      <dgm:prSet presAssocID="{964A18CD-1B5D-4A7E-B182-2927E17348E0}" presName="compositeB" presStyleCnt="0"/>
      <dgm:spPr/>
      <dgm:t>
        <a:bodyPr/>
        <a:lstStyle/>
        <a:p>
          <a:endParaRPr lang="en-US"/>
        </a:p>
      </dgm:t>
    </dgm:pt>
    <dgm:pt modelId="{6C4584D8-4BEC-45D8-BF53-95F5FB761D06}" type="pres">
      <dgm:prSet presAssocID="{964A18CD-1B5D-4A7E-B182-2927E17348E0}" presName="textB" presStyleLbl="revTx" presStyleIdx="1" presStyleCnt="3" custScaleX="345095">
        <dgm:presLayoutVars>
          <dgm:bulletEnabled val="1"/>
        </dgm:presLayoutVars>
      </dgm:prSet>
      <dgm:spPr/>
      <dgm:t>
        <a:bodyPr/>
        <a:lstStyle/>
        <a:p>
          <a:endParaRPr lang="en-US"/>
        </a:p>
      </dgm:t>
    </dgm:pt>
    <dgm:pt modelId="{C572D6EF-B61D-42B7-AE89-70B64669FED2}" type="pres">
      <dgm:prSet presAssocID="{964A18CD-1B5D-4A7E-B182-2927E17348E0}" presName="circleB" presStyleLbl="node1" presStyleIdx="1" presStyleCnt="3"/>
      <dgm:spPr/>
      <dgm:t>
        <a:bodyPr/>
        <a:lstStyle/>
        <a:p>
          <a:endParaRPr lang="en-US"/>
        </a:p>
      </dgm:t>
    </dgm:pt>
    <dgm:pt modelId="{B28D9186-FA55-40ED-80AF-72E3004B87AE}" type="pres">
      <dgm:prSet presAssocID="{964A18CD-1B5D-4A7E-B182-2927E17348E0}" presName="spaceB" presStyleCnt="0"/>
      <dgm:spPr/>
      <dgm:t>
        <a:bodyPr/>
        <a:lstStyle/>
        <a:p>
          <a:endParaRPr lang="en-US"/>
        </a:p>
      </dgm:t>
    </dgm:pt>
    <dgm:pt modelId="{50243AC6-D906-4840-AD97-5C1D75B769B9}" type="pres">
      <dgm:prSet presAssocID="{63F601AF-EA35-4E0A-A9D9-C60ACFB6BC55}" presName="space" presStyleCnt="0"/>
      <dgm:spPr/>
      <dgm:t>
        <a:bodyPr/>
        <a:lstStyle/>
        <a:p>
          <a:endParaRPr lang="en-US"/>
        </a:p>
      </dgm:t>
    </dgm:pt>
    <dgm:pt modelId="{35371866-428A-4E11-B6FC-0182E3D73103}" type="pres">
      <dgm:prSet presAssocID="{25761703-EE26-4CA8-B049-3F157889CE06}" presName="compositeA" presStyleCnt="0"/>
      <dgm:spPr/>
      <dgm:t>
        <a:bodyPr/>
        <a:lstStyle/>
        <a:p>
          <a:endParaRPr lang="en-US"/>
        </a:p>
      </dgm:t>
    </dgm:pt>
    <dgm:pt modelId="{5E3B8E9D-BC81-4E4F-9ACC-A20F37470DE3}" type="pres">
      <dgm:prSet presAssocID="{25761703-EE26-4CA8-B049-3F157889CE06}" presName="textA" presStyleLbl="revTx" presStyleIdx="2" presStyleCnt="3" custScaleX="377648" custScaleY="69231">
        <dgm:presLayoutVars>
          <dgm:bulletEnabled val="1"/>
        </dgm:presLayoutVars>
      </dgm:prSet>
      <dgm:spPr/>
      <dgm:t>
        <a:bodyPr/>
        <a:lstStyle/>
        <a:p>
          <a:endParaRPr lang="en-US"/>
        </a:p>
      </dgm:t>
    </dgm:pt>
    <dgm:pt modelId="{F134D718-41DE-4EC6-89B3-1BC0F2118D8D}" type="pres">
      <dgm:prSet presAssocID="{25761703-EE26-4CA8-B049-3F157889CE06}" presName="circleA" presStyleLbl="node1" presStyleIdx="2" presStyleCnt="3"/>
      <dgm:spPr/>
      <dgm:t>
        <a:bodyPr/>
        <a:lstStyle/>
        <a:p>
          <a:endParaRPr lang="en-US"/>
        </a:p>
      </dgm:t>
    </dgm:pt>
    <dgm:pt modelId="{C092028C-1B4F-45E2-AB17-28912BEB14C5}" type="pres">
      <dgm:prSet presAssocID="{25761703-EE26-4CA8-B049-3F157889CE06}" presName="spaceA" presStyleCnt="0"/>
      <dgm:spPr/>
      <dgm:t>
        <a:bodyPr/>
        <a:lstStyle/>
        <a:p>
          <a:endParaRPr lang="en-US"/>
        </a:p>
      </dgm:t>
    </dgm:pt>
  </dgm:ptLst>
  <dgm:cxnLst>
    <dgm:cxn modelId="{C3671019-4C51-478E-97FD-AA82732B6E21}" type="presOf" srcId="{8BBD982B-F274-4BA3-8F19-028AA15117A4}" destId="{EEF78DF5-8555-476E-9DA5-D85EF5BED6E8}" srcOrd="0" destOrd="0" presId="urn:microsoft.com/office/officeart/2005/8/layout/hProcess11"/>
    <dgm:cxn modelId="{B0DAC2FD-EDA1-441B-A845-0C1964D6B924}" srcId="{8BBD982B-F274-4BA3-8F19-028AA15117A4}" destId="{7BF07599-40A3-43F8-B74C-B9C9D197B9C8}" srcOrd="0" destOrd="0" parTransId="{05A33227-C3A2-40A7-900E-1D070E545DAC}" sibTransId="{347A4B58-92E3-49B2-BBF5-15BF5A0F478B}"/>
    <dgm:cxn modelId="{30F2B205-4630-411F-AED5-DA0A0AAA52C0}" type="presOf" srcId="{7BF07599-40A3-43F8-B74C-B9C9D197B9C8}" destId="{AA799FD6-0207-48F1-ADAD-3355FC46945A}" srcOrd="0" destOrd="0" presId="urn:microsoft.com/office/officeart/2005/8/layout/hProcess11"/>
    <dgm:cxn modelId="{93769B07-ABFE-4B45-833E-5B1A02189767}" type="presOf" srcId="{964A18CD-1B5D-4A7E-B182-2927E17348E0}" destId="{6C4584D8-4BEC-45D8-BF53-95F5FB761D06}" srcOrd="0" destOrd="0" presId="urn:microsoft.com/office/officeart/2005/8/layout/hProcess11"/>
    <dgm:cxn modelId="{57D1E1FE-AB13-4507-B39B-15BDE576AB21}" srcId="{8BBD982B-F274-4BA3-8F19-028AA15117A4}" destId="{964A18CD-1B5D-4A7E-B182-2927E17348E0}" srcOrd="1" destOrd="0" parTransId="{90C13AAE-4246-46D9-9B6E-D27D7FCA92D1}" sibTransId="{63F601AF-EA35-4E0A-A9D9-C60ACFB6BC55}"/>
    <dgm:cxn modelId="{05A762CA-2338-49E7-9143-C61E7B8538EC}" type="presOf" srcId="{25761703-EE26-4CA8-B049-3F157889CE06}" destId="{5E3B8E9D-BC81-4E4F-9ACC-A20F37470DE3}" srcOrd="0" destOrd="0" presId="urn:microsoft.com/office/officeart/2005/8/layout/hProcess11"/>
    <dgm:cxn modelId="{B4023F34-1758-4145-893F-044E6D16D52E}" srcId="{8BBD982B-F274-4BA3-8F19-028AA15117A4}" destId="{25761703-EE26-4CA8-B049-3F157889CE06}" srcOrd="2" destOrd="0" parTransId="{5EE1D751-E7E3-4E30-AC49-4C8227478F52}" sibTransId="{B74F6A51-714F-4AA7-B42B-E7F20847B954}"/>
    <dgm:cxn modelId="{25119A4D-832A-44E0-8F7F-63F8A237346C}" type="presParOf" srcId="{EEF78DF5-8555-476E-9DA5-D85EF5BED6E8}" destId="{026FE858-264F-439B-A7F3-F2D942865AB2}" srcOrd="0" destOrd="0" presId="urn:microsoft.com/office/officeart/2005/8/layout/hProcess11"/>
    <dgm:cxn modelId="{C592AFA0-ACF9-4382-92B7-04D89830BAB0}" type="presParOf" srcId="{EEF78DF5-8555-476E-9DA5-D85EF5BED6E8}" destId="{87E660A6-41AE-47B5-B5DB-2BCA0E69D34C}" srcOrd="1" destOrd="0" presId="urn:microsoft.com/office/officeart/2005/8/layout/hProcess11"/>
    <dgm:cxn modelId="{804E761A-27A1-4A4D-B9E0-F94C6DA5CB2F}" type="presParOf" srcId="{87E660A6-41AE-47B5-B5DB-2BCA0E69D34C}" destId="{37CB465F-30A1-4518-9EE2-375040D01803}" srcOrd="0" destOrd="0" presId="urn:microsoft.com/office/officeart/2005/8/layout/hProcess11"/>
    <dgm:cxn modelId="{585B43CD-A0FE-485F-9B0B-3112F334F9B0}" type="presParOf" srcId="{37CB465F-30A1-4518-9EE2-375040D01803}" destId="{AA799FD6-0207-48F1-ADAD-3355FC46945A}" srcOrd="0" destOrd="0" presId="urn:microsoft.com/office/officeart/2005/8/layout/hProcess11"/>
    <dgm:cxn modelId="{FEADDDA5-62D2-4FD0-B7E7-C11EEADFC767}" type="presParOf" srcId="{37CB465F-30A1-4518-9EE2-375040D01803}" destId="{40536B13-5617-411F-BE63-A67F88290066}" srcOrd="1" destOrd="0" presId="urn:microsoft.com/office/officeart/2005/8/layout/hProcess11"/>
    <dgm:cxn modelId="{CE37593A-E6DE-4796-BA43-97FA9E8F2490}" type="presParOf" srcId="{37CB465F-30A1-4518-9EE2-375040D01803}" destId="{0CC89B04-9CEF-4869-B0CA-58C2AD8B8485}" srcOrd="2" destOrd="0" presId="urn:microsoft.com/office/officeart/2005/8/layout/hProcess11"/>
    <dgm:cxn modelId="{FF311577-A7C5-4444-AE0F-48FC5283D372}" type="presParOf" srcId="{87E660A6-41AE-47B5-B5DB-2BCA0E69D34C}" destId="{D085B67C-45D3-460A-9664-56A29A600847}" srcOrd="1" destOrd="0" presId="urn:microsoft.com/office/officeart/2005/8/layout/hProcess11"/>
    <dgm:cxn modelId="{6333B0E4-D904-4F38-A5D5-EB844285436D}" type="presParOf" srcId="{87E660A6-41AE-47B5-B5DB-2BCA0E69D34C}" destId="{09DFFEDB-7062-4AE6-A12C-C10D24F8F5AA}" srcOrd="2" destOrd="0" presId="urn:microsoft.com/office/officeart/2005/8/layout/hProcess11"/>
    <dgm:cxn modelId="{DE8BE047-E6D2-4D38-8C33-A2631C3F4087}" type="presParOf" srcId="{09DFFEDB-7062-4AE6-A12C-C10D24F8F5AA}" destId="{6C4584D8-4BEC-45D8-BF53-95F5FB761D06}" srcOrd="0" destOrd="0" presId="urn:microsoft.com/office/officeart/2005/8/layout/hProcess11"/>
    <dgm:cxn modelId="{72F7FA7B-45DB-4F34-9E61-1E0106CA60EC}" type="presParOf" srcId="{09DFFEDB-7062-4AE6-A12C-C10D24F8F5AA}" destId="{C572D6EF-B61D-42B7-AE89-70B64669FED2}" srcOrd="1" destOrd="0" presId="urn:microsoft.com/office/officeart/2005/8/layout/hProcess11"/>
    <dgm:cxn modelId="{279358C8-8951-49A5-9888-2ABDA5A40DB3}" type="presParOf" srcId="{09DFFEDB-7062-4AE6-A12C-C10D24F8F5AA}" destId="{B28D9186-FA55-40ED-80AF-72E3004B87AE}" srcOrd="2" destOrd="0" presId="urn:microsoft.com/office/officeart/2005/8/layout/hProcess11"/>
    <dgm:cxn modelId="{3A80A7FA-C3A3-4FC7-97E6-CB78CB6C1FF2}" type="presParOf" srcId="{87E660A6-41AE-47B5-B5DB-2BCA0E69D34C}" destId="{50243AC6-D906-4840-AD97-5C1D75B769B9}" srcOrd="3" destOrd="0" presId="urn:microsoft.com/office/officeart/2005/8/layout/hProcess11"/>
    <dgm:cxn modelId="{9F96AE71-6BFD-49DC-A18D-6A10151D3E37}" type="presParOf" srcId="{87E660A6-41AE-47B5-B5DB-2BCA0E69D34C}" destId="{35371866-428A-4E11-B6FC-0182E3D73103}" srcOrd="4" destOrd="0" presId="urn:microsoft.com/office/officeart/2005/8/layout/hProcess11"/>
    <dgm:cxn modelId="{7FA4BDD9-4448-4BBC-91E7-09C8293F840C}" type="presParOf" srcId="{35371866-428A-4E11-B6FC-0182E3D73103}" destId="{5E3B8E9D-BC81-4E4F-9ACC-A20F37470DE3}" srcOrd="0" destOrd="0" presId="urn:microsoft.com/office/officeart/2005/8/layout/hProcess11"/>
    <dgm:cxn modelId="{C67350BB-976E-430B-B875-7A3EF61317F2}" type="presParOf" srcId="{35371866-428A-4E11-B6FC-0182E3D73103}" destId="{F134D718-41DE-4EC6-89B3-1BC0F2118D8D}" srcOrd="1" destOrd="0" presId="urn:microsoft.com/office/officeart/2005/8/layout/hProcess11"/>
    <dgm:cxn modelId="{FD9DE702-1D52-4A5C-89C3-4EE988E0EC3C}" type="presParOf" srcId="{35371866-428A-4E11-B6FC-0182E3D73103}" destId="{C092028C-1B4F-45E2-AB17-28912BEB14C5}" srcOrd="2" destOrd="0" presId="urn:microsoft.com/office/officeart/2005/8/layout/hProcess11"/>
  </dgm:cxnLst>
  <dgm:bg>
    <a:solidFill>
      <a:schemeClr val="tx2">
        <a:lumMod val="20000"/>
        <a:lumOff val="8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681176" y="358817"/>
          <a:ext cx="8952255" cy="5546552"/>
        </a:xfrm>
        <a:prstGeom prst="swooshArrow">
          <a:avLst>
            <a:gd name="adj1" fmla="val 25000"/>
            <a:gd name="adj2" fmla="val 25000"/>
          </a:avLst>
        </a:prstGeom>
        <a:solidFill>
          <a:schemeClr val="accent3">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DFE4F901-AF5B-434D-8A9C-61450D2FD490}">
      <dsp:nvSpPr>
        <dsp:cNvPr id="0" name=""/>
        <dsp:cNvSpPr/>
      </dsp:nvSpPr>
      <dsp:spPr>
        <a:xfrm>
          <a:off x="1309955" y="4358242"/>
          <a:ext cx="268179" cy="268179"/>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A657E7A-69CC-4E0E-9E9A-49A530997A35}">
      <dsp:nvSpPr>
        <dsp:cNvPr id="0" name=""/>
        <dsp:cNvSpPr/>
      </dsp:nvSpPr>
      <dsp:spPr>
        <a:xfrm>
          <a:off x="1444045" y="4492332"/>
          <a:ext cx="2403303" cy="186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03" tIns="0" rIns="0" bIns="0" numCol="1" spcCol="1270" anchor="t" anchorCtr="0">
          <a:noAutofit/>
        </a:bodyPr>
        <a:lstStyle/>
        <a:p>
          <a:pPr lvl="0" algn="l" defTabSz="889000">
            <a:lnSpc>
              <a:spcPct val="90000"/>
            </a:lnSpc>
            <a:spcBef>
              <a:spcPct val="0"/>
            </a:spcBef>
            <a:spcAft>
              <a:spcPct val="35000"/>
            </a:spcAft>
          </a:pPr>
          <a:r>
            <a:rPr lang="en-US" sz="2000" b="1" i="0" kern="1200" dirty="0" smtClean="0"/>
            <a:t>4,364,510</a:t>
          </a:r>
          <a:endParaRPr lang="en-US" sz="2000" kern="1200" dirty="0"/>
        </a:p>
        <a:p>
          <a:pPr marL="228600" lvl="1" indent="-228600" algn="l" defTabSz="889000">
            <a:lnSpc>
              <a:spcPct val="90000"/>
            </a:lnSpc>
            <a:spcBef>
              <a:spcPct val="0"/>
            </a:spcBef>
            <a:spcAft>
              <a:spcPct val="15000"/>
            </a:spcAft>
            <a:buChar char="••"/>
          </a:pPr>
          <a:r>
            <a:rPr lang="en-US" sz="2000" kern="1200" dirty="0" smtClean="0"/>
            <a:t>2009-10</a:t>
          </a:r>
          <a:endParaRPr lang="en-US" sz="2000" kern="1200" dirty="0"/>
        </a:p>
      </dsp:txBody>
      <dsp:txXfrm>
        <a:off x="1444045" y="4492332"/>
        <a:ext cx="2403303" cy="1863076"/>
      </dsp:txXfrm>
    </dsp:sp>
    <dsp:sp modelId="{65D95C6A-E93D-4CC9-9A1C-AE85A98A04D3}">
      <dsp:nvSpPr>
        <dsp:cNvPr id="0" name=""/>
        <dsp:cNvSpPr/>
      </dsp:nvSpPr>
      <dsp:spPr>
        <a:xfrm>
          <a:off x="3677158" y="2606048"/>
          <a:ext cx="484786" cy="484786"/>
        </a:xfrm>
        <a:prstGeom prst="ellipse">
          <a:avLst/>
        </a:prstGeom>
        <a:solidFill>
          <a:schemeClr val="accent3">
            <a:hueOff val="5625132"/>
            <a:satOff val="-8440"/>
            <a:lumOff val="-137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6B8AD91-9674-412C-9652-670B046533FB}">
      <dsp:nvSpPr>
        <dsp:cNvPr id="0" name=""/>
        <dsp:cNvSpPr/>
      </dsp:nvSpPr>
      <dsp:spPr>
        <a:xfrm>
          <a:off x="3919551" y="2848441"/>
          <a:ext cx="2475506" cy="3506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78" tIns="0" rIns="0" bIns="0" numCol="1" spcCol="1270" anchor="t" anchorCtr="0">
          <a:noAutofit/>
        </a:bodyPr>
        <a:lstStyle/>
        <a:p>
          <a:pPr lvl="0" algn="l" defTabSz="889000">
            <a:lnSpc>
              <a:spcPct val="90000"/>
            </a:lnSpc>
            <a:spcBef>
              <a:spcPct val="0"/>
            </a:spcBef>
            <a:spcAft>
              <a:spcPct val="35000"/>
            </a:spcAft>
          </a:pPr>
          <a:r>
            <a:rPr lang="en-US" sz="2000" b="1" i="0" kern="1200" dirty="0" smtClean="0"/>
            <a:t>4,370,004</a:t>
          </a:r>
          <a:endParaRPr lang="en-US" sz="2000" kern="1200" dirty="0"/>
        </a:p>
        <a:p>
          <a:pPr marL="228600" lvl="1" indent="-228600" algn="l" defTabSz="889000">
            <a:lnSpc>
              <a:spcPct val="90000"/>
            </a:lnSpc>
            <a:spcBef>
              <a:spcPct val="0"/>
            </a:spcBef>
            <a:spcAft>
              <a:spcPct val="15000"/>
            </a:spcAft>
            <a:buChar char="••"/>
          </a:pPr>
          <a:r>
            <a:rPr lang="en-US" sz="2000" kern="1200" dirty="0" smtClean="0"/>
            <a:t>2011-12</a:t>
          </a:r>
          <a:endParaRPr lang="en-US" sz="2000" kern="1200" dirty="0"/>
        </a:p>
      </dsp:txBody>
      <dsp:txXfrm>
        <a:off x="3919551" y="2848441"/>
        <a:ext cx="2475506" cy="3506967"/>
      </dsp:txXfrm>
    </dsp:sp>
    <dsp:sp modelId="{CF702AED-B12D-4B71-916B-A68D93DF464E}">
      <dsp:nvSpPr>
        <dsp:cNvPr id="0" name=""/>
        <dsp:cNvSpPr/>
      </dsp:nvSpPr>
      <dsp:spPr>
        <a:xfrm>
          <a:off x="6523990" y="1539775"/>
          <a:ext cx="670449" cy="670449"/>
        </a:xfrm>
        <a:prstGeom prst="ellipse">
          <a:avLst/>
        </a:prstGeom>
        <a:solidFill>
          <a:schemeClr val="accent3">
            <a:hueOff val="11250264"/>
            <a:satOff val="-16880"/>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EE00ADB-B9CE-4317-82A1-14570B5BBDB9}">
      <dsp:nvSpPr>
        <dsp:cNvPr id="0" name=""/>
        <dsp:cNvSpPr/>
      </dsp:nvSpPr>
      <dsp:spPr>
        <a:xfrm>
          <a:off x="6859214" y="1875000"/>
          <a:ext cx="2475506" cy="4480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257" tIns="0" rIns="0" bIns="0" numCol="1" spcCol="1270" anchor="t" anchorCtr="0">
          <a:noAutofit/>
        </a:bodyPr>
        <a:lstStyle/>
        <a:p>
          <a:pPr lvl="0" algn="l" defTabSz="889000">
            <a:lnSpc>
              <a:spcPct val="90000"/>
            </a:lnSpc>
            <a:spcBef>
              <a:spcPct val="0"/>
            </a:spcBef>
            <a:spcAft>
              <a:spcPct val="35000"/>
            </a:spcAft>
          </a:pPr>
          <a:r>
            <a:rPr lang="en-US" sz="2000" b="1" i="0" kern="1200" dirty="0" smtClean="0"/>
            <a:t>4,389,325</a:t>
          </a:r>
          <a:endParaRPr lang="en-US" sz="2000" kern="1200" dirty="0"/>
        </a:p>
        <a:p>
          <a:pPr marL="228600" lvl="1" indent="-228600" algn="l" defTabSz="889000">
            <a:lnSpc>
              <a:spcPct val="90000"/>
            </a:lnSpc>
            <a:spcBef>
              <a:spcPct val="0"/>
            </a:spcBef>
            <a:spcAft>
              <a:spcPct val="15000"/>
            </a:spcAft>
            <a:buChar char="••"/>
          </a:pPr>
          <a:r>
            <a:rPr lang="en-US" sz="2000" kern="1200" dirty="0" smtClean="0"/>
            <a:t>2013-14</a:t>
          </a:r>
          <a:endParaRPr lang="en-US" sz="2000" kern="1200" dirty="0"/>
        </a:p>
      </dsp:txBody>
      <dsp:txXfrm>
        <a:off x="6859214" y="1875000"/>
        <a:ext cx="2475506" cy="4480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FE858-264F-439B-A7F3-F2D942865AB2}">
      <dsp:nvSpPr>
        <dsp:cNvPr id="0" name=""/>
        <dsp:cNvSpPr/>
      </dsp:nvSpPr>
      <dsp:spPr>
        <a:xfrm>
          <a:off x="0" y="1485900"/>
          <a:ext cx="8763000" cy="1981200"/>
        </a:xfrm>
        <a:prstGeom prst="notchedRightArrow">
          <a:avLst/>
        </a:prstGeom>
        <a:gradFill rotWithShape="0">
          <a:gsLst>
            <a:gs pos="0">
              <a:schemeClr val="accent3">
                <a:tint val="40000"/>
                <a:hueOff val="0"/>
                <a:satOff val="0"/>
                <a:lumOff val="0"/>
                <a:alphaOff val="0"/>
                <a:tint val="43000"/>
                <a:satMod val="165000"/>
              </a:schemeClr>
            </a:gs>
            <a:gs pos="55000">
              <a:schemeClr val="accent3">
                <a:tint val="40000"/>
                <a:hueOff val="0"/>
                <a:satOff val="0"/>
                <a:lumOff val="0"/>
                <a:alphaOff val="0"/>
                <a:tint val="83000"/>
                <a:satMod val="155000"/>
              </a:schemeClr>
            </a:gs>
            <a:gs pos="100000">
              <a:schemeClr val="accent3">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A799FD6-0207-48F1-ADAD-3355FC46945A}">
      <dsp:nvSpPr>
        <dsp:cNvPr id="0" name=""/>
        <dsp:cNvSpPr/>
      </dsp:nvSpPr>
      <dsp:spPr>
        <a:xfrm>
          <a:off x="76202" y="228595"/>
          <a:ext cx="2440043" cy="1828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en-US" sz="2800" kern="1200" dirty="0" smtClean="0"/>
            <a:t>Engaging with other ESL teachers.</a:t>
          </a:r>
          <a:endParaRPr lang="en-US" sz="2800" kern="1200" dirty="0">
            <a:latin typeface="Times New Roman" pitchFamily="18" charset="0"/>
            <a:cs typeface="Times New Roman" pitchFamily="18" charset="0"/>
          </a:endParaRPr>
        </a:p>
      </dsp:txBody>
      <dsp:txXfrm>
        <a:off x="76202" y="228595"/>
        <a:ext cx="2440043" cy="1828786"/>
      </dsp:txXfrm>
    </dsp:sp>
    <dsp:sp modelId="{40536B13-5617-411F-BE63-A67F88290066}">
      <dsp:nvSpPr>
        <dsp:cNvPr id="0" name=""/>
        <dsp:cNvSpPr/>
      </dsp:nvSpPr>
      <dsp:spPr>
        <a:xfrm>
          <a:off x="972720" y="2190746"/>
          <a:ext cx="495300" cy="495300"/>
        </a:xfrm>
        <a:prstGeom prst="ellipse">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4584D8-4BEC-45D8-BF53-95F5FB761D06}">
      <dsp:nvSpPr>
        <dsp:cNvPr id="0" name=""/>
        <dsp:cNvSpPr/>
      </dsp:nvSpPr>
      <dsp:spPr>
        <a:xfrm>
          <a:off x="2477553" y="2971800"/>
          <a:ext cx="2564846" cy="198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smtClean="0"/>
            <a:t>Sharing of what works and what doesn’t</a:t>
          </a:r>
          <a:endParaRPr lang="en-US" sz="2800" kern="1200" dirty="0">
            <a:latin typeface="Times New Roman" pitchFamily="18" charset="0"/>
            <a:cs typeface="Times New Roman" pitchFamily="18" charset="0"/>
          </a:endParaRPr>
        </a:p>
      </dsp:txBody>
      <dsp:txXfrm>
        <a:off x="2477553" y="2971800"/>
        <a:ext cx="2564846" cy="1981200"/>
      </dsp:txXfrm>
    </dsp:sp>
    <dsp:sp modelId="{C572D6EF-B61D-42B7-AE89-70B64669FED2}">
      <dsp:nvSpPr>
        <dsp:cNvPr id="0" name=""/>
        <dsp:cNvSpPr/>
      </dsp:nvSpPr>
      <dsp:spPr>
        <a:xfrm>
          <a:off x="3512326" y="2228850"/>
          <a:ext cx="495300" cy="495300"/>
        </a:xfrm>
        <a:prstGeom prst="ellipse">
          <a:avLst/>
        </a:prstGeom>
        <a:gradFill rotWithShape="0">
          <a:gsLst>
            <a:gs pos="0">
              <a:schemeClr val="accent3">
                <a:hueOff val="5625132"/>
                <a:satOff val="-8440"/>
                <a:lumOff val="-1373"/>
                <a:alphaOff val="0"/>
                <a:tint val="43000"/>
                <a:satMod val="165000"/>
              </a:schemeClr>
            </a:gs>
            <a:gs pos="55000">
              <a:schemeClr val="accent3">
                <a:hueOff val="5625132"/>
                <a:satOff val="-8440"/>
                <a:lumOff val="-1373"/>
                <a:alphaOff val="0"/>
                <a:tint val="83000"/>
                <a:satMod val="155000"/>
              </a:schemeClr>
            </a:gs>
            <a:gs pos="100000">
              <a:schemeClr val="accent3">
                <a:hueOff val="5625132"/>
                <a:satOff val="-8440"/>
                <a:lumOff val="-137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E3B8E9D-BC81-4E4F-9ACC-A20F37470DE3}">
      <dsp:nvSpPr>
        <dsp:cNvPr id="0" name=""/>
        <dsp:cNvSpPr/>
      </dsp:nvSpPr>
      <dsp:spPr>
        <a:xfrm>
          <a:off x="5079561" y="152398"/>
          <a:ext cx="2806789" cy="1371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en-US" sz="2800" kern="1200" dirty="0" smtClean="0"/>
            <a:t>Keeps the momentum going</a:t>
          </a:r>
          <a:endParaRPr lang="en-US" sz="2800" kern="1200" dirty="0">
            <a:latin typeface="Times New Roman" pitchFamily="18" charset="0"/>
            <a:cs typeface="Times New Roman" pitchFamily="18" charset="0"/>
          </a:endParaRPr>
        </a:p>
      </dsp:txBody>
      <dsp:txXfrm>
        <a:off x="5079561" y="152398"/>
        <a:ext cx="2806789" cy="1371604"/>
      </dsp:txXfrm>
    </dsp:sp>
    <dsp:sp modelId="{F134D718-41DE-4EC6-89B3-1BC0F2118D8D}">
      <dsp:nvSpPr>
        <dsp:cNvPr id="0" name=""/>
        <dsp:cNvSpPr/>
      </dsp:nvSpPr>
      <dsp:spPr>
        <a:xfrm>
          <a:off x="6235306" y="2076451"/>
          <a:ext cx="495300" cy="495300"/>
        </a:xfrm>
        <a:prstGeom prst="ellipse">
          <a:avLst/>
        </a:prstGeom>
        <a:gradFill rotWithShape="0">
          <a:gsLst>
            <a:gs pos="0">
              <a:schemeClr val="accent3">
                <a:hueOff val="11250264"/>
                <a:satOff val="-16880"/>
                <a:lumOff val="-2745"/>
                <a:alphaOff val="0"/>
                <a:tint val="43000"/>
                <a:satMod val="165000"/>
              </a:schemeClr>
            </a:gs>
            <a:gs pos="55000">
              <a:schemeClr val="accent3">
                <a:hueOff val="11250264"/>
                <a:satOff val="-16880"/>
                <a:lumOff val="-2745"/>
                <a:alphaOff val="0"/>
                <a:tint val="83000"/>
                <a:satMod val="155000"/>
              </a:schemeClr>
            </a:gs>
            <a:gs pos="100000">
              <a:schemeClr val="accent3">
                <a:hueOff val="11250264"/>
                <a:satOff val="-16880"/>
                <a:lumOff val="-274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10/19/2014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29458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to give updates for project</a:t>
            </a:r>
            <a:r>
              <a:rPr lang="en-US" baseline="0" dirty="0" smtClean="0"/>
              <a:t> milestones.</a:t>
            </a:r>
            <a:endParaRPr lang="en-US" dirty="0" smtClean="0"/>
          </a:p>
          <a:p>
            <a:endParaRPr lang="en-US" baseline="0" dirty="0" smtClean="0"/>
          </a:p>
          <a:p>
            <a:pPr lvl="0"/>
            <a:r>
              <a:rPr lang="en-US" sz="1000" b="1" dirty="0" smtClean="0"/>
              <a:t>Sections</a:t>
            </a:r>
            <a:endParaRPr lang="en-US" sz="1000" b="0" dirty="0" smtClean="0"/>
          </a:p>
          <a:p>
            <a:pPr lvl="0"/>
            <a:r>
              <a:rPr lang="en-US" sz="1000" b="0" dirty="0" smtClean="0"/>
              <a:t>Right-click on a slide to add sections.</a:t>
            </a:r>
            <a:r>
              <a:rPr lang="en-US" sz="1000" b="0" baseline="0" dirty="0" smtClean="0"/>
              <a:t> Sections can help to organize your slides or facilitate collaboration between multiple authors.</a:t>
            </a:r>
            <a:endParaRPr lang="en-US" sz="1000" b="0" dirty="0" smtClean="0"/>
          </a:p>
          <a:p>
            <a:pPr lvl="0"/>
            <a:endParaRPr lang="en-US" sz="1000" b="1" dirty="0" smtClean="0"/>
          </a:p>
          <a:p>
            <a:pPr lvl="0"/>
            <a:r>
              <a:rPr lang="en-US" sz="1000" b="1" dirty="0" smtClean="0"/>
              <a:t>Notes</a:t>
            </a:r>
          </a:p>
          <a:p>
            <a:pPr lvl="0"/>
            <a:r>
              <a:rPr lang="en-US" sz="1000" dirty="0" smtClean="0"/>
              <a:t>Use the Notes section for delivery notes or to provide additional details for the audience.</a:t>
            </a:r>
            <a:r>
              <a:rPr lang="en-US" sz="1000" baseline="0" dirty="0" smtClean="0"/>
              <a:t> View these notes in Presentation View during your presentation. </a:t>
            </a:r>
          </a:p>
          <a:p>
            <a:pPr lvl="0">
              <a:buFontTx/>
              <a:buNone/>
            </a:pPr>
            <a:r>
              <a:rPr lang="en-US" sz="1000" dirty="0" smtClean="0"/>
              <a:t>Keep in mind the font size (important for accessibility, visibility, videotaping, and online production)</a:t>
            </a:r>
          </a:p>
          <a:p>
            <a:pPr lvl="0"/>
            <a:endParaRPr lang="en-US" sz="1000" dirty="0" smtClean="0"/>
          </a:p>
          <a:p>
            <a:pPr lvl="0">
              <a:buFontTx/>
              <a:buNone/>
            </a:pPr>
            <a:r>
              <a:rPr lang="en-US" sz="1000" b="1" dirty="0" smtClean="0"/>
              <a:t>Coordinated colors </a:t>
            </a:r>
          </a:p>
          <a:p>
            <a:pPr lvl="0">
              <a:buFontTx/>
              <a:buNone/>
            </a:pPr>
            <a:r>
              <a:rPr lang="en-US" sz="1000" dirty="0" smtClean="0"/>
              <a:t>Pay particular attention to the graphs, charts, and text boxes.</a:t>
            </a:r>
            <a:r>
              <a:rPr lang="en-US" sz="1000" baseline="0" dirty="0" smtClean="0"/>
              <a:t> </a:t>
            </a:r>
            <a:endParaRPr lang="en-US" sz="1000" dirty="0" smtClean="0"/>
          </a:p>
          <a:p>
            <a:pPr lvl="0"/>
            <a:r>
              <a:rPr lang="en-US" sz="1000" dirty="0" smtClean="0"/>
              <a:t>Consider that attendees will print in black and white or </a:t>
            </a:r>
            <a:r>
              <a:rPr lang="en-US" sz="1000" dirty="0" err="1" smtClean="0"/>
              <a:t>grayscale</a:t>
            </a:r>
            <a:r>
              <a:rPr lang="en-US" sz="1000" dirty="0" smtClean="0"/>
              <a:t>. Run a test print to make sure your colors work when printed in pure black and white and </a:t>
            </a:r>
            <a:r>
              <a:rPr lang="en-US" sz="1000" dirty="0" err="1" smtClean="0"/>
              <a:t>grayscale</a:t>
            </a:r>
            <a:r>
              <a:rPr lang="en-US" sz="1000" dirty="0" smtClean="0"/>
              <a:t>.</a:t>
            </a:r>
          </a:p>
          <a:p>
            <a:pPr lvl="0">
              <a:buFontTx/>
              <a:buNone/>
            </a:pPr>
            <a:endParaRPr lang="en-US" sz="1000" dirty="0" smtClean="0"/>
          </a:p>
          <a:p>
            <a:pPr lvl="0">
              <a:buFontTx/>
              <a:buNone/>
            </a:pPr>
            <a:r>
              <a:rPr lang="en-US" sz="1000" b="1" dirty="0" smtClean="0"/>
              <a:t>Graphics, tables, and graphs</a:t>
            </a:r>
          </a:p>
          <a:p>
            <a:pPr lvl="0"/>
            <a:r>
              <a:rPr lang="en-US" sz="1000" dirty="0" smtClean="0"/>
              <a:t>Keep it simple: If possible, use consistent, non-distracting styles and colors.</a:t>
            </a:r>
          </a:p>
          <a:p>
            <a:pPr lvl="0"/>
            <a:r>
              <a:rPr lang="en-US" sz="1000" dirty="0" smtClean="0"/>
              <a:t>Label all graphs and tables.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project</a:t>
            </a:r>
            <a:r>
              <a:rPr lang="en-US" baseline="0" dirty="0" smtClean="0"/>
              <a:t> about?</a:t>
            </a:r>
          </a:p>
          <a:p>
            <a:r>
              <a:rPr lang="en-US" dirty="0" smtClean="0"/>
              <a:t>Define</a:t>
            </a:r>
            <a:r>
              <a:rPr lang="en-US" baseline="0" dirty="0" smtClean="0"/>
              <a:t> the goal of this project</a:t>
            </a:r>
          </a:p>
          <a:p>
            <a:pPr lvl="1"/>
            <a:r>
              <a:rPr lang="en-US" dirty="0" smtClean="0"/>
              <a:t>Is it similar to projects in the past or is it a new effort?</a:t>
            </a:r>
          </a:p>
          <a:p>
            <a:r>
              <a:rPr lang="en-US" baseline="0" dirty="0" smtClean="0"/>
              <a:t>Define the scope of this project</a:t>
            </a:r>
          </a:p>
          <a:p>
            <a:pPr lvl="1"/>
            <a:r>
              <a:rPr lang="en-US" baseline="0" dirty="0" smtClean="0"/>
              <a:t>Is it an independent project or is it related to other projects?</a:t>
            </a:r>
          </a:p>
          <a:p>
            <a:pPr lvl="0"/>
            <a:endParaRPr lang="en-US" baseline="0" dirty="0" smtClean="0"/>
          </a:p>
          <a:p>
            <a:pPr lvl="0"/>
            <a:r>
              <a:rPr lang="en-US" baseline="0" dirty="0" smtClean="0"/>
              <a:t>* Note that this slide is not necessary for weekly status meetings</a:t>
            </a:r>
            <a:endParaRPr lang="en-US" dirty="0" smtClean="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slides</a:t>
            </a:r>
            <a:r>
              <a:rPr lang="en-US" baseline="0" dirty="0" smtClean="0"/>
              <a:t> show several examples of timelines using SmartArt graphics.</a:t>
            </a:r>
            <a:endParaRPr lang="en-US" dirty="0" smtClean="0"/>
          </a:p>
          <a:p>
            <a:r>
              <a:rPr lang="en-US" dirty="0" smtClean="0"/>
              <a:t>Include a timeline for the project, clearly marking milestones,</a:t>
            </a:r>
            <a:r>
              <a:rPr lang="en-US" baseline="0" dirty="0" smtClean="0"/>
              <a:t> important dates, </a:t>
            </a:r>
            <a:r>
              <a:rPr lang="en-US" dirty="0" smtClean="0"/>
              <a:t>and highlight where the project is now.</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project</a:t>
            </a:r>
            <a:r>
              <a:rPr lang="en-US" baseline="0" dirty="0" smtClean="0"/>
              <a:t> about?</a:t>
            </a:r>
          </a:p>
          <a:p>
            <a:r>
              <a:rPr lang="en-US" dirty="0" smtClean="0"/>
              <a:t>Define</a:t>
            </a:r>
            <a:r>
              <a:rPr lang="en-US" baseline="0" dirty="0" smtClean="0"/>
              <a:t> the goal of this project</a:t>
            </a:r>
          </a:p>
          <a:p>
            <a:pPr lvl="1"/>
            <a:r>
              <a:rPr lang="en-US" dirty="0" smtClean="0"/>
              <a:t>Is it similar to projects in the past or is it a new effort?</a:t>
            </a:r>
          </a:p>
          <a:p>
            <a:r>
              <a:rPr lang="en-US" baseline="0" dirty="0" smtClean="0"/>
              <a:t>Define the scope of this project</a:t>
            </a:r>
          </a:p>
          <a:p>
            <a:pPr lvl="1"/>
            <a:r>
              <a:rPr lang="en-US" baseline="0" dirty="0" smtClean="0"/>
              <a:t>Is it an independent project or is it related to other projects?</a:t>
            </a:r>
          </a:p>
          <a:p>
            <a:pPr lvl="0"/>
            <a:endParaRPr lang="en-US" baseline="0" dirty="0" smtClean="0"/>
          </a:p>
          <a:p>
            <a:pPr lvl="0"/>
            <a:r>
              <a:rPr lang="en-US" baseline="0" dirty="0" smtClean="0"/>
              <a:t>* Note that this slide is not necessary for weekly status meetings</a:t>
            </a:r>
            <a:endParaRPr lang="en-US" dirty="0" smtClean="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Duplicate this slide as necessary if there is more than one issue.</a:t>
            </a:r>
          </a:p>
          <a:p>
            <a:r>
              <a:rPr lang="en-US" dirty="0" smtClean="0"/>
              <a:t>This and related slides</a:t>
            </a:r>
            <a:r>
              <a:rPr lang="en-US" baseline="0" dirty="0" smtClean="0"/>
              <a:t> can be moved to the appendix or hidden if necessary.</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n-US" sz="1200"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8</a:t>
            </a:fld>
            <a:endParaRPr lang="en-US"/>
          </a:p>
        </p:txBody>
      </p:sp>
    </p:spTree>
    <p:extLst>
      <p:ext uri="{BB962C8B-B14F-4D97-AF65-F5344CB8AC3E}">
        <p14:creationId xmlns:p14="http://schemas.microsoft.com/office/powerpoint/2010/main" val="315219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922158D-428B-4987-8B28-745A2AFA1252}"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t>10/19/2014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10/19/2014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10/19/2014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10/19/2014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hyperlink" Target="http://nces.ed.gov/programs/digest/d13/tables/dt13_204.20.as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9.jpeg"/><Relationship Id="rId2" Type="http://schemas.microsoft.com/office/2007/relationships/media" Target="../media/media1.wav"/><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audio" Target="../media/media2.wav"/><Relationship Id="rId7" Type="http://schemas.openxmlformats.org/officeDocument/2006/relationships/diagramLayout" Target="../diagrams/layout1.xml"/><Relationship Id="rId2" Type="http://schemas.microsoft.com/office/2007/relationships/media" Target="../media/media2.wav"/><Relationship Id="rId1" Type="http://schemas.openxmlformats.org/officeDocument/2006/relationships/tags" Target="../tags/tag4.xml"/><Relationship Id="rId6" Type="http://schemas.openxmlformats.org/officeDocument/2006/relationships/diagramData" Target="../diagrams/data1.xml"/><Relationship Id="rId11" Type="http://schemas.openxmlformats.org/officeDocument/2006/relationships/image" Target="../media/image8.png"/><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6.xml"/><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audio" Target="../media/media3.wav"/><Relationship Id="rId7" Type="http://schemas.openxmlformats.org/officeDocument/2006/relationships/image" Target="../media/image8.png"/><Relationship Id="rId2" Type="http://schemas.microsoft.com/office/2007/relationships/media" Target="../media/media3.wav"/><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media" Target="../media/media4.wav"/><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audio" Target="../media/media4.wav"/></Relationships>
</file>

<file path=ppt/slides/_rels/slide6.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6.xml"/><Relationship Id="rId7" Type="http://schemas.openxmlformats.org/officeDocument/2006/relationships/diagramQuickStyle" Target="../diagrams/quickStyle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8.png"/><Relationship Id="rId4" Type="http://schemas.openxmlformats.org/officeDocument/2006/relationships/notesSlide" Target="../notesSlides/notesSlide7.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audio" Target="../media/media7.wav"/><Relationship Id="rId7" Type="http://schemas.openxmlformats.org/officeDocument/2006/relationships/image" Target="../media/image8.png"/><Relationship Id="rId2" Type="http://schemas.microsoft.com/office/2007/relationships/media" Target="../media/media7.wav"/><Relationship Id="rId1" Type="http://schemas.openxmlformats.org/officeDocument/2006/relationships/tags" Target="../tags/tag9.xml"/><Relationship Id="rId6" Type="http://schemas.openxmlformats.org/officeDocument/2006/relationships/image" Target="../media/image11.jpe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custDataLst>
              <p:tags r:id="rId2"/>
            </p:custDataLst>
          </p:nvPr>
        </p:nvSpPr>
        <p:spPr>
          <a:xfrm>
            <a:off x="2438400" y="2743200"/>
            <a:ext cx="5275263" cy="3352800"/>
          </a:xfrm>
        </p:spPr>
        <p:txBody>
          <a:bodyPr>
            <a:noAutofit/>
          </a:bodyPr>
          <a:lstStyle/>
          <a:p>
            <a:pPr marL="0" indent="0">
              <a:buNone/>
            </a:pPr>
            <a:r>
              <a:rPr lang="en-US" dirty="0"/>
              <a:t>Dennis Adams</a:t>
            </a:r>
          </a:p>
          <a:p>
            <a:pPr marL="0" indent="0">
              <a:buNone/>
            </a:pPr>
            <a:r>
              <a:rPr lang="en-US" dirty="0"/>
              <a:t>Walden University</a:t>
            </a:r>
          </a:p>
          <a:p>
            <a:pPr marL="0" indent="0">
              <a:buNone/>
            </a:pPr>
            <a:r>
              <a:rPr lang="en-US" dirty="0"/>
              <a:t>EDUC-6125-1</a:t>
            </a:r>
          </a:p>
          <a:p>
            <a:pPr marL="0" indent="0">
              <a:buNone/>
            </a:pPr>
            <a:r>
              <a:rPr lang="en-US" dirty="0"/>
              <a:t>Prof. Paula Porter</a:t>
            </a:r>
          </a:p>
          <a:p>
            <a:pPr marL="0" indent="0">
              <a:buNone/>
            </a:pPr>
            <a:r>
              <a:rPr lang="en-US" dirty="0" smtClean="0"/>
              <a:t>Oct 15, 2014</a:t>
            </a:r>
            <a:endParaRPr lang="en-US" dirty="0"/>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anklin Gothic Heavy" pitchFamily="34" charset="0"/>
              </a:rPr>
              <a:t>One more </a:t>
            </a:r>
            <a:r>
              <a:rPr lang="en-US" dirty="0" smtClean="0">
                <a:latin typeface="Franklin Gothic Heavy" pitchFamily="34" charset="0"/>
              </a:rPr>
              <a:t>popular types </a:t>
            </a:r>
            <a:r>
              <a:rPr lang="en-US" dirty="0" smtClean="0">
                <a:latin typeface="Franklin Gothic Heavy" pitchFamily="34" charset="0"/>
              </a:rPr>
              <a:t>of professional development</a:t>
            </a:r>
            <a:br>
              <a:rPr lang="en-US" dirty="0" smtClean="0">
                <a:latin typeface="Franklin Gothic Heavy" pitchFamily="34" charset="0"/>
              </a:rPr>
            </a:br>
            <a:r>
              <a:rPr lang="en-US" dirty="0" smtClean="0">
                <a:latin typeface="Franklin Gothic Heavy" pitchFamily="34" charset="0"/>
              </a:rPr>
              <a:t>training is </a:t>
            </a:r>
            <a:r>
              <a:rPr lang="en-US" dirty="0" smtClean="0">
                <a:latin typeface="Franklin Gothic Heavy" pitchFamily="34" charset="0"/>
              </a:rPr>
              <a:t>Reflective Practices.</a:t>
            </a:r>
            <a:endParaRPr lang="en-US" dirty="0">
              <a:latin typeface="Franklin Gothic Heavy" pitchFamily="34" charset="0"/>
            </a:endParaRPr>
          </a:p>
        </p:txBody>
      </p:sp>
      <p:sp>
        <p:nvSpPr>
          <p:cNvPr id="3" name="Content Placeholder 2"/>
          <p:cNvSpPr>
            <a:spLocks noGrp="1"/>
          </p:cNvSpPr>
          <p:nvPr>
            <p:ph idx="1"/>
          </p:nvPr>
        </p:nvSpPr>
        <p:spPr>
          <a:xfrm>
            <a:off x="381000" y="2133600"/>
            <a:ext cx="8229600" cy="2697163"/>
          </a:xfrm>
          <a:solidFill>
            <a:schemeClr val="accent1">
              <a:lumMod val="60000"/>
              <a:lumOff val="40000"/>
            </a:schemeClr>
          </a:solidFill>
        </p:spPr>
        <p:txBody>
          <a:bodyPr/>
          <a:lstStyle/>
          <a:p>
            <a:pPr>
              <a:lnSpc>
                <a:spcPct val="150000"/>
              </a:lnSpc>
            </a:pPr>
            <a:r>
              <a:rPr lang="en-US" dirty="0" smtClean="0"/>
              <a:t>Individually or with others.</a:t>
            </a:r>
          </a:p>
          <a:p>
            <a:pPr>
              <a:lnSpc>
                <a:spcPct val="150000"/>
              </a:lnSpc>
            </a:pPr>
            <a:r>
              <a:rPr lang="en-US" dirty="0" smtClean="0"/>
              <a:t> Reflect on past teaching and think critically to improve.</a:t>
            </a:r>
          </a:p>
          <a:p>
            <a:r>
              <a:rPr lang="en-US" dirty="0" smtClean="0"/>
              <a:t>Can be started immediately.</a:t>
            </a:r>
          </a:p>
          <a:p>
            <a:r>
              <a:rPr lang="en-US" dirty="0" smtClean="0"/>
              <a:t>Records are proof of professional development.</a:t>
            </a:r>
          </a:p>
          <a:p>
            <a:r>
              <a:rPr lang="en-US" dirty="0" smtClean="0"/>
              <a:t>Related to Action Research</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 y="6400800"/>
            <a:ext cx="304800" cy="304800"/>
          </a:xfrm>
          <a:prstGeom prst="rect">
            <a:avLst/>
          </a:prstGeom>
        </p:spPr>
      </p:pic>
    </p:spTree>
    <p:extLst>
      <p:ext uri="{BB962C8B-B14F-4D97-AF65-F5344CB8AC3E}">
        <p14:creationId xmlns:p14="http://schemas.microsoft.com/office/powerpoint/2010/main" val="788358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Heavy" pitchFamily="34" charset="0"/>
              </a:rPr>
              <a:t>Conclusion</a:t>
            </a:r>
            <a:r>
              <a:rPr lang="en-US" dirty="0" smtClean="0"/>
              <a:t>:</a:t>
            </a:r>
            <a:endParaRPr lang="en-US" dirty="0"/>
          </a:p>
        </p:txBody>
      </p:sp>
      <p:sp>
        <p:nvSpPr>
          <p:cNvPr id="3" name="Content Placeholder 2"/>
          <p:cNvSpPr>
            <a:spLocks noGrp="1"/>
          </p:cNvSpPr>
          <p:nvPr>
            <p:ph idx="1"/>
          </p:nvPr>
        </p:nvSpPr>
        <p:spPr>
          <a:xfrm>
            <a:off x="533400" y="2438400"/>
            <a:ext cx="8229600" cy="3810000"/>
          </a:xfrm>
          <a:solidFill>
            <a:schemeClr val="accent1">
              <a:lumMod val="60000"/>
              <a:lumOff val="40000"/>
            </a:schemeClr>
          </a:solidFill>
        </p:spPr>
        <p:txBody>
          <a:bodyPr>
            <a:normAutofit/>
          </a:bodyPr>
          <a:lstStyle/>
          <a:p>
            <a:r>
              <a:rPr lang="en-US" dirty="0" smtClean="0"/>
              <a:t>Professional development </a:t>
            </a:r>
            <a:r>
              <a:rPr lang="en-US" dirty="0" smtClean="0"/>
              <a:t>training needs </a:t>
            </a:r>
            <a:r>
              <a:rPr lang="en-US" dirty="0" smtClean="0"/>
              <a:t>to be instituted to help improve the </a:t>
            </a:r>
            <a:r>
              <a:rPr lang="en-US" dirty="0" smtClean="0"/>
              <a:t> ESL </a:t>
            </a:r>
            <a:r>
              <a:rPr lang="en-US" dirty="0" smtClean="0"/>
              <a:t>learning experience</a:t>
            </a:r>
            <a:r>
              <a:rPr lang="en-US" dirty="0" smtClean="0"/>
              <a:t>.</a:t>
            </a:r>
          </a:p>
          <a:p>
            <a:pPr marL="0" indent="0">
              <a:buNone/>
            </a:pPr>
            <a:endParaRPr lang="en-US" dirty="0" smtClean="0"/>
          </a:p>
          <a:p>
            <a:r>
              <a:rPr lang="en-US" dirty="0" smtClean="0"/>
              <a:t>With a better learning experience students should progress faster and with better grades</a:t>
            </a:r>
            <a:r>
              <a:rPr lang="en-US" dirty="0" smtClean="0"/>
              <a:t>.</a:t>
            </a:r>
          </a:p>
          <a:p>
            <a:pPr marL="0" indent="0">
              <a:buNone/>
            </a:pPr>
            <a:endParaRPr lang="en-US" dirty="0" smtClean="0"/>
          </a:p>
          <a:p>
            <a:r>
              <a:rPr lang="en-US" dirty="0" smtClean="0"/>
              <a:t>Professional Develop does not </a:t>
            </a:r>
            <a:r>
              <a:rPr lang="en-US" dirty="0" smtClean="0"/>
              <a:t>always have </a:t>
            </a:r>
            <a:r>
              <a:rPr lang="en-US" dirty="0" smtClean="0"/>
              <a:t>to be expensive</a:t>
            </a:r>
            <a:r>
              <a:rPr lang="en-US" dirty="0" smtClean="0"/>
              <a:t>.</a:t>
            </a:r>
          </a:p>
          <a:p>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 y="6553200"/>
            <a:ext cx="304800" cy="304800"/>
          </a:xfrm>
          <a:prstGeom prst="rect">
            <a:avLst/>
          </a:prstGeom>
        </p:spPr>
      </p:pic>
    </p:spTree>
    <p:extLst>
      <p:ext uri="{BB962C8B-B14F-4D97-AF65-F5344CB8AC3E}">
        <p14:creationId xmlns:p14="http://schemas.microsoft.com/office/powerpoint/2010/main" val="36758373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5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381000"/>
            <a:ext cx="1676400" cy="369332"/>
          </a:xfrm>
          <a:prstGeom prst="rect">
            <a:avLst/>
          </a:prstGeom>
          <a:noFill/>
        </p:spPr>
        <p:txBody>
          <a:bodyPr wrap="square" rtlCol="0">
            <a:spAutoFit/>
          </a:bodyPr>
          <a:lstStyle/>
          <a:p>
            <a:pPr algn="ctr"/>
            <a:r>
              <a:rPr lang="en-US" dirty="0" smtClean="0"/>
              <a:t>References</a:t>
            </a:r>
            <a:endParaRPr lang="en-US" dirty="0"/>
          </a:p>
        </p:txBody>
      </p:sp>
      <p:sp>
        <p:nvSpPr>
          <p:cNvPr id="3" name="TextBox 2"/>
          <p:cNvSpPr txBox="1"/>
          <p:nvPr/>
        </p:nvSpPr>
        <p:spPr>
          <a:xfrm>
            <a:off x="533400" y="990600"/>
            <a:ext cx="8153400" cy="2585323"/>
          </a:xfrm>
          <a:prstGeom prst="rect">
            <a:avLst/>
          </a:prstGeom>
          <a:noFill/>
        </p:spPr>
        <p:txBody>
          <a:bodyPr wrap="square" rtlCol="0">
            <a:spAutoFit/>
          </a:bodyPr>
          <a:lstStyle/>
          <a:p>
            <a:r>
              <a:rPr lang="en-US" dirty="0"/>
              <a:t>Eun, B., &amp; Heining-Boynton, A. (2007, September/October). Impact of an </a:t>
            </a:r>
            <a:r>
              <a:rPr lang="en-US" dirty="0" smtClean="0"/>
              <a:t>	English-as-a-Second-Language </a:t>
            </a:r>
            <a:r>
              <a:rPr lang="en-US" dirty="0"/>
              <a:t>professional development program. </a:t>
            </a:r>
            <a:r>
              <a:rPr lang="en-US" dirty="0" smtClean="0"/>
              <a:t>	</a:t>
            </a:r>
            <a:r>
              <a:rPr lang="en-US" i="1" dirty="0" smtClean="0"/>
              <a:t>Journal </a:t>
            </a:r>
            <a:r>
              <a:rPr lang="en-US" i="1" dirty="0"/>
              <a:t>of educational research</a:t>
            </a:r>
            <a:r>
              <a:rPr lang="en-US" dirty="0"/>
              <a:t>, </a:t>
            </a:r>
            <a:r>
              <a:rPr lang="en-US" i="1" dirty="0"/>
              <a:t>101</a:t>
            </a:r>
            <a:r>
              <a:rPr lang="en-US" dirty="0"/>
              <a:t>(1).</a:t>
            </a:r>
          </a:p>
          <a:p>
            <a:r>
              <a:rPr lang="en-US" dirty="0"/>
              <a:t> </a:t>
            </a:r>
          </a:p>
          <a:p>
            <a:r>
              <a:rPr lang="en-US" dirty="0"/>
              <a:t>Dept. of Education. (2014). </a:t>
            </a:r>
            <a:r>
              <a:rPr lang="en-US" i="1" dirty="0"/>
              <a:t>Digest of Education Statistics</a:t>
            </a:r>
            <a:r>
              <a:rPr lang="en-US" dirty="0"/>
              <a:t>. Retrieved from 	</a:t>
            </a:r>
            <a:r>
              <a:rPr lang="en-US" u="sng" dirty="0">
                <a:hlinkClick r:id="rId2"/>
              </a:rPr>
              <a:t>http://nces.ed.gov/programs/digest/d13/tables/dt13_204.20.asp</a:t>
            </a:r>
            <a:endParaRPr lang="en-US" dirty="0"/>
          </a:p>
          <a:p>
            <a:endParaRPr lang="en-US" dirty="0" smtClean="0"/>
          </a:p>
          <a:p>
            <a:r>
              <a:rPr lang="en-US" dirty="0" smtClean="0"/>
              <a:t>Vacilotto</a:t>
            </a:r>
            <a:r>
              <a:rPr lang="en-US" dirty="0"/>
              <a:t>, S., &amp; Cummings, R. (2007, April). Peer coaching in TEFL/TESL </a:t>
            </a:r>
            <a:r>
              <a:rPr lang="en-US" dirty="0" smtClean="0"/>
              <a:t>	</a:t>
            </a:r>
            <a:r>
              <a:rPr lang="en-US" dirty="0" err="1" smtClean="0"/>
              <a:t>programmes</a:t>
            </a:r>
            <a:r>
              <a:rPr lang="en-US" dirty="0"/>
              <a:t>. </a:t>
            </a:r>
            <a:r>
              <a:rPr lang="en-US" i="1" dirty="0" smtClean="0"/>
              <a:t>ELT Journal</a:t>
            </a:r>
            <a:r>
              <a:rPr lang="en-US" dirty="0"/>
              <a:t>, 61(2).</a:t>
            </a:r>
          </a:p>
        </p:txBody>
      </p:sp>
    </p:spTree>
    <p:extLst>
      <p:ext uri="{BB962C8B-B14F-4D97-AF65-F5344CB8AC3E}">
        <p14:creationId xmlns:p14="http://schemas.microsoft.com/office/powerpoint/2010/main" val="382912998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28600" y="6096000"/>
            <a:ext cx="152400" cy="152400"/>
          </a:xfrm>
          <a:prstGeom prst="rect">
            <a:avLst/>
          </a:prstGeom>
        </p:spPr>
      </p:pic>
      <p:sp>
        <p:nvSpPr>
          <p:cNvPr id="2" name="Title 1"/>
          <p:cNvSpPr>
            <a:spLocks noGrp="1"/>
          </p:cNvSpPr>
          <p:nvPr>
            <p:ph type="title"/>
          </p:nvPr>
        </p:nvSpPr>
        <p:spPr>
          <a:xfrm>
            <a:off x="3581400" y="685800"/>
            <a:ext cx="1981200" cy="914400"/>
          </a:xfrm>
        </p:spPr>
        <p:txBody>
          <a:bodyPr>
            <a:normAutofit/>
          </a:bodyPr>
          <a:lstStyle/>
          <a:p>
            <a:r>
              <a:rPr lang="en-US" sz="3200" dirty="0" smtClean="0"/>
              <a:t>Overview</a:t>
            </a:r>
            <a:endParaRPr lang="en-US" sz="3200" dirty="0"/>
          </a:p>
        </p:txBody>
      </p:sp>
      <p:pic>
        <p:nvPicPr>
          <p:cNvPr id="4"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029200" y="2333982"/>
            <a:ext cx="3880949" cy="2577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4"/>
          <p:cNvSpPr>
            <a:spLocks noGrp="1"/>
          </p:cNvSpPr>
          <p:nvPr>
            <p:ph idx="1"/>
          </p:nvPr>
        </p:nvSpPr>
        <p:spPr>
          <a:xfrm>
            <a:off x="457200" y="1828800"/>
            <a:ext cx="3810000" cy="4297363"/>
          </a:xfrm>
        </p:spPr>
        <p:txBody>
          <a:bodyPr/>
          <a:lstStyle/>
          <a:p>
            <a:pPr marL="0" indent="0">
              <a:buNone/>
            </a:pPr>
            <a:r>
              <a:rPr lang="en-US" dirty="0" smtClean="0"/>
              <a:t>Carroll County is losing Federal and State funding for ESL classes due to low grades and slow progress. The county needs to do something to give the ESL learner a better learning experience. </a:t>
            </a:r>
            <a:endParaRPr lang="en-US" dirty="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22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798234444"/>
              </p:ext>
            </p:extLst>
          </p:nvPr>
        </p:nvGraphicFramePr>
        <p:xfrm>
          <a:off x="-637209" y="448574"/>
          <a:ext cx="10314609" cy="67142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le 1"/>
          <p:cNvSpPr>
            <a:spLocks noGrp="1"/>
          </p:cNvSpPr>
          <p:nvPr>
            <p:ph type="title"/>
          </p:nvPr>
        </p:nvSpPr>
        <p:spPr/>
        <p:txBody>
          <a:bodyPr anchor="t">
            <a:normAutofit fontScale="90000"/>
          </a:bodyPr>
          <a:lstStyle/>
          <a:p>
            <a:r>
              <a:rPr lang="en-US" sz="2800" dirty="0" smtClean="0"/>
              <a:t>The number of ESL </a:t>
            </a:r>
            <a:r>
              <a:rPr lang="en-US" dirty="0"/>
              <a:t>s</a:t>
            </a:r>
            <a:r>
              <a:rPr lang="en-US" sz="2800" dirty="0" smtClean="0"/>
              <a:t>tudents in public </a:t>
            </a:r>
            <a:r>
              <a:rPr lang="en-US" dirty="0" smtClean="0"/>
              <a:t>s</a:t>
            </a:r>
            <a:r>
              <a:rPr lang="en-US" sz="2800" dirty="0" smtClean="0"/>
              <a:t>chool</a:t>
            </a:r>
            <a:br>
              <a:rPr lang="en-US" sz="2800" dirty="0" smtClean="0"/>
            </a:br>
            <a:r>
              <a:rPr lang="en-US" dirty="0" smtClean="0"/>
              <a:t>increases every year.</a:t>
            </a:r>
            <a:endParaRPr lang="en-US" sz="2800" dirty="0"/>
          </a:p>
        </p:txBody>
      </p:sp>
      <p:sp>
        <p:nvSpPr>
          <p:cNvPr id="4" name="TextBox 3"/>
          <p:cNvSpPr txBox="1"/>
          <p:nvPr/>
        </p:nvSpPr>
        <p:spPr>
          <a:xfrm>
            <a:off x="8686800" y="3276600"/>
            <a:ext cx="76200" cy="369332"/>
          </a:xfrm>
          <a:prstGeom prst="rect">
            <a:avLst/>
          </a:prstGeom>
          <a:noFill/>
        </p:spPr>
        <p:txBody>
          <a:bodyPr wrap="squar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2860278"/>
              </p:ext>
            </p:extLst>
          </p:nvPr>
        </p:nvGraphicFramePr>
        <p:xfrm>
          <a:off x="1524000" y="6160532"/>
          <a:ext cx="7429500" cy="304800"/>
        </p:xfrm>
        <a:graphic>
          <a:graphicData uri="http://schemas.openxmlformats.org/drawingml/2006/table">
            <a:tbl>
              <a:tblPr/>
              <a:tblGrid>
                <a:gridCol w="809625"/>
                <a:gridCol w="6619875"/>
              </a:tblGrid>
              <a:tr h="0">
                <a:tc>
                  <a:txBody>
                    <a:bodyPr/>
                    <a:lstStyle/>
                    <a:p>
                      <a:pPr algn="l" fontAlgn="t"/>
                      <a:r>
                        <a:rPr lang="en-US" sz="1000" b="1" i="0">
                          <a:effectLst/>
                          <a:latin typeface="Arial"/>
                        </a:rPr>
                        <a:t>Table 204.20.</a:t>
                      </a:r>
                    </a:p>
                  </a:txBody>
                  <a:tcPr marL="0" marR="0" marT="0" marB="0">
                    <a:lnL>
                      <a:noFill/>
                    </a:lnL>
                    <a:lnR>
                      <a:noFill/>
                    </a:lnR>
                    <a:lnT>
                      <a:noFill/>
                    </a:lnT>
                    <a:lnB>
                      <a:noFill/>
                    </a:lnB>
                    <a:solidFill>
                      <a:srgbClr val="FFFFFF"/>
                    </a:solidFill>
                  </a:tcPr>
                </a:tc>
                <a:tc>
                  <a:txBody>
                    <a:bodyPr/>
                    <a:lstStyle/>
                    <a:p>
                      <a:pPr algn="l" fontAlgn="t"/>
                      <a:r>
                        <a:rPr lang="en-US" sz="1000" b="1" i="0" dirty="0">
                          <a:effectLst/>
                          <a:latin typeface="Arial"/>
                        </a:rPr>
                        <a:t>Number and percentage of public school students participating in programs for English language </a:t>
                      </a:r>
                      <a:r>
                        <a:rPr lang="en-US" sz="1000" b="1" i="0" dirty="0" smtClean="0">
                          <a:effectLst/>
                          <a:latin typeface="Arial"/>
                        </a:rPr>
                        <a:t>learners. Digest of Educational Statistics</a:t>
                      </a:r>
                      <a:endParaRPr lang="en-US" sz="1000" b="1" i="0" dirty="0">
                        <a:effectLst/>
                        <a:latin typeface="Arial"/>
                      </a:endParaRPr>
                    </a:p>
                  </a:txBody>
                  <a:tcPr marL="0" marR="0" marT="0" marB="0">
                    <a:lnL>
                      <a:noFill/>
                    </a:lnL>
                    <a:lnR>
                      <a:noFill/>
                    </a:lnR>
                    <a:lnT>
                      <a:noFill/>
                    </a:lnT>
                    <a:lnB>
                      <a:noFill/>
                    </a:lnB>
                    <a:solidFill>
                      <a:srgbClr val="FFFFFF"/>
                    </a:solidFill>
                  </a:tcPr>
                </a:tc>
              </a:tr>
            </a:tbl>
          </a:graphicData>
        </a:graphic>
      </p:graphicFrame>
      <p:pic>
        <p:nvPicPr>
          <p:cNvPr id="7"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52400" y="6553200"/>
            <a:ext cx="304800" cy="304800"/>
          </a:xfrm>
          <a:prstGeom prst="rect">
            <a:avLst/>
          </a:prstGeom>
        </p:spPr>
      </p:pic>
    </p:spTree>
    <p:custDataLst>
      <p:tags r:id="rId1"/>
    </p:custDataLst>
    <p:extLst>
      <p:ext uri="{BB962C8B-B14F-4D97-AF65-F5344CB8AC3E}">
        <p14:creationId xmlns:p14="http://schemas.microsoft.com/office/powerpoint/2010/main" val="1157539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graphicEl>
                                              <a:dgm id="{82ED47FD-CD8E-4EC8-A7E3-BF3AC4BC5C1A}"/>
                                            </p:graphicEl>
                                          </p:spTgt>
                                        </p:tgtEl>
                                        <p:attrNameLst>
                                          <p:attrName>style.visibility</p:attrName>
                                        </p:attrNameLst>
                                      </p:cBhvr>
                                      <p:to>
                                        <p:strVal val="visible"/>
                                      </p:to>
                                    </p:set>
                                    <p:animEffect transition="in" filter="wipe(left)">
                                      <p:cBhvr>
                                        <p:cTn id="7" dur="5000"/>
                                        <p:tgtEl>
                                          <p:spTgt spid="6">
                                            <p:graphicEl>
                                              <a:dgm id="{82ED47FD-CD8E-4EC8-A7E3-BF3AC4BC5C1A}"/>
                                            </p:graphicEl>
                                          </p:spTgt>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
                                            <p:graphicEl>
                                              <a:dgm id="{DFE4F901-AF5B-434D-8A9C-61450D2FD490}"/>
                                            </p:graphicEl>
                                          </p:spTgt>
                                        </p:tgtEl>
                                        <p:attrNameLst>
                                          <p:attrName>style.visibility</p:attrName>
                                        </p:attrNameLst>
                                      </p:cBhvr>
                                      <p:to>
                                        <p:strVal val="visible"/>
                                      </p:to>
                                    </p:set>
                                    <p:animEffect transition="in" filter="wipe(left)">
                                      <p:cBhvr>
                                        <p:cTn id="10" dur="5000"/>
                                        <p:tgtEl>
                                          <p:spTgt spid="6">
                                            <p:graphicEl>
                                              <a:dgm id="{DFE4F901-AF5B-434D-8A9C-61450D2FD490}"/>
                                            </p:graphicEl>
                                          </p:spTgt>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6">
                                            <p:graphicEl>
                                              <a:dgm id="{CA657E7A-69CC-4E0E-9E9A-49A530997A35}"/>
                                            </p:graphicEl>
                                          </p:spTgt>
                                        </p:tgtEl>
                                        <p:attrNameLst>
                                          <p:attrName>style.visibility</p:attrName>
                                        </p:attrNameLst>
                                      </p:cBhvr>
                                      <p:to>
                                        <p:strVal val="visible"/>
                                      </p:to>
                                    </p:set>
                                    <p:animEffect transition="in" filter="wipe(left)">
                                      <p:cBhvr>
                                        <p:cTn id="13" dur="5000"/>
                                        <p:tgtEl>
                                          <p:spTgt spid="6">
                                            <p:graphicEl>
                                              <a:dgm id="{CA657E7A-69CC-4E0E-9E9A-49A530997A35}"/>
                                            </p:graphicEl>
                                          </p:spTgt>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6">
                                            <p:graphicEl>
                                              <a:dgm id="{65D95C6A-E93D-4CC9-9A1C-AE85A98A04D3}"/>
                                            </p:graphicEl>
                                          </p:spTgt>
                                        </p:tgtEl>
                                        <p:attrNameLst>
                                          <p:attrName>style.visibility</p:attrName>
                                        </p:attrNameLst>
                                      </p:cBhvr>
                                      <p:to>
                                        <p:strVal val="visible"/>
                                      </p:to>
                                    </p:set>
                                    <p:animEffect transition="in" filter="wipe(left)">
                                      <p:cBhvr>
                                        <p:cTn id="16" dur="5000"/>
                                        <p:tgtEl>
                                          <p:spTgt spid="6">
                                            <p:graphicEl>
                                              <a:dgm id="{65D95C6A-E93D-4CC9-9A1C-AE85A98A04D3}"/>
                                            </p:graphicEl>
                                          </p:spTgt>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6">
                                            <p:graphicEl>
                                              <a:dgm id="{76B8AD91-9674-412C-9652-670B046533FB}"/>
                                            </p:graphicEl>
                                          </p:spTgt>
                                        </p:tgtEl>
                                        <p:attrNameLst>
                                          <p:attrName>style.visibility</p:attrName>
                                        </p:attrNameLst>
                                      </p:cBhvr>
                                      <p:to>
                                        <p:strVal val="visible"/>
                                      </p:to>
                                    </p:set>
                                    <p:animEffect transition="in" filter="wipe(left)">
                                      <p:cBhvr>
                                        <p:cTn id="19" dur="5000"/>
                                        <p:tgtEl>
                                          <p:spTgt spid="6">
                                            <p:graphicEl>
                                              <a:dgm id="{76B8AD91-9674-412C-9652-670B046533FB}"/>
                                            </p:graphicEl>
                                          </p:spTgt>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6">
                                            <p:graphicEl>
                                              <a:dgm id="{CF702AED-B12D-4B71-916B-A68D93DF464E}"/>
                                            </p:graphicEl>
                                          </p:spTgt>
                                        </p:tgtEl>
                                        <p:attrNameLst>
                                          <p:attrName>style.visibility</p:attrName>
                                        </p:attrNameLst>
                                      </p:cBhvr>
                                      <p:to>
                                        <p:strVal val="visible"/>
                                      </p:to>
                                    </p:set>
                                    <p:animEffect transition="in" filter="wipe(left)">
                                      <p:cBhvr>
                                        <p:cTn id="22" dur="5000"/>
                                        <p:tgtEl>
                                          <p:spTgt spid="6">
                                            <p:graphicEl>
                                              <a:dgm id="{CF702AED-B12D-4B71-916B-A68D93DF464E}"/>
                                            </p:graphicEl>
                                          </p:spTgt>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6">
                                            <p:graphicEl>
                                              <a:dgm id="{8EE00ADB-B9CE-4317-82A1-14570B5BBDB9}"/>
                                            </p:graphicEl>
                                          </p:spTgt>
                                        </p:tgtEl>
                                        <p:attrNameLst>
                                          <p:attrName>style.visibility</p:attrName>
                                        </p:attrNameLst>
                                      </p:cBhvr>
                                      <p:to>
                                        <p:strVal val="visible"/>
                                      </p:to>
                                    </p:set>
                                    <p:animEffect transition="in" filter="wipe(left)">
                                      <p:cBhvr>
                                        <p:cTn id="25" dur="5000"/>
                                        <p:tgtEl>
                                          <p:spTgt spid="6">
                                            <p:graphicEl>
                                              <a:dgm id="{8EE00ADB-B9CE-4317-82A1-14570B5BBDB9}"/>
                                            </p:graphicEl>
                                          </p:spTgt>
                                        </p:tgtEl>
                                      </p:cBhvr>
                                    </p:animEffect>
                                  </p:childTnLst>
                                </p:cTn>
                              </p:par>
                              <p:par>
                                <p:cTn id="26" presetID="1" presetClass="mediacall" presetSubtype="0" fill="hold" nodeType="withEffect">
                                  <p:stCondLst>
                                    <p:cond delay="0"/>
                                  </p:stCondLst>
                                  <p:childTnLst>
                                    <p:cmd type="call" cmd="playFrom(0.0)">
                                      <p:cBhvr>
                                        <p:cTn id="27" dur="928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3.gstatic.com/images?q=tbn:ANd9GcTVNTGB6WdpkKWia6sLsmbQ97P9QpggHiEL38m_bZCAB1eUDDJ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629" y="1981200"/>
            <a:ext cx="7467600"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47800" y="2057400"/>
            <a:ext cx="4191000" cy="1447800"/>
          </a:xfrm>
        </p:spPr>
        <p:txBody>
          <a:bodyPr>
            <a:normAutofit fontScale="90000"/>
          </a:bodyPr>
          <a:lstStyle/>
          <a:p>
            <a:r>
              <a:rPr lang="en-US" dirty="0" smtClean="0"/>
              <a:t>A proven solution:</a:t>
            </a:r>
            <a:br>
              <a:rPr lang="en-US" dirty="0" smtClean="0"/>
            </a:br>
            <a:r>
              <a:rPr lang="en-US" dirty="0" smtClean="0"/>
              <a:t>Professional Development for ESL teachers.</a:t>
            </a:r>
            <a:endParaRPr lang="en-US" dirty="0"/>
          </a:p>
        </p:txBody>
      </p:sp>
      <p:pic>
        <p:nvPicPr>
          <p:cNvPr id="3"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283029" y="6096000"/>
            <a:ext cx="609600" cy="609600"/>
          </a:xfrm>
          <a:prstGeom prst="rect">
            <a:avLst/>
          </a:prstGeom>
        </p:spPr>
      </p:pic>
    </p:spTree>
    <p:custDataLst>
      <p:tags r:id="rId1"/>
    </p:custDataLst>
    <p:extLst>
      <p:ext uri="{BB962C8B-B14F-4D97-AF65-F5344CB8AC3E}">
        <p14:creationId xmlns:p14="http://schemas.microsoft.com/office/powerpoint/2010/main" val="4176076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4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marL="0" indent="0"/>
            <a:r>
              <a:rPr lang="en-US" dirty="0">
                <a:latin typeface="Franklin Gothic Demi Cond" pitchFamily="34" charset="0"/>
              </a:rPr>
              <a:t>One of the </a:t>
            </a:r>
            <a:r>
              <a:rPr lang="en-US" dirty="0" smtClean="0">
                <a:latin typeface="Franklin Gothic Demi Cond" pitchFamily="34" charset="0"/>
              </a:rPr>
              <a:t>best possible solutions for Carroll County </a:t>
            </a:r>
            <a:r>
              <a:rPr lang="en-US" dirty="0">
                <a:latin typeface="Franklin Gothic Demi Cond" pitchFamily="34" charset="0"/>
              </a:rPr>
              <a:t>is professional development </a:t>
            </a:r>
            <a:r>
              <a:rPr lang="en-US" dirty="0" smtClean="0">
                <a:latin typeface="Franklin Gothic Demi Cond" pitchFamily="34" charset="0"/>
              </a:rPr>
              <a:t>training of </a:t>
            </a:r>
            <a:r>
              <a:rPr lang="en-US" dirty="0">
                <a:latin typeface="Franklin Gothic Demi Cond" pitchFamily="34" charset="0"/>
              </a:rPr>
              <a:t>the ESL teacher</a:t>
            </a:r>
            <a:r>
              <a:rPr lang="en-US" dirty="0"/>
              <a:t>.</a:t>
            </a:r>
          </a:p>
        </p:txBody>
      </p:sp>
      <p:sp>
        <p:nvSpPr>
          <p:cNvPr id="4" name="Content Placeholder 3"/>
          <p:cNvSpPr>
            <a:spLocks noGrp="1"/>
          </p:cNvSpPr>
          <p:nvPr>
            <p:ph idx="1"/>
          </p:nvPr>
        </p:nvSpPr>
        <p:spPr>
          <a:xfrm>
            <a:off x="457200" y="2546123"/>
            <a:ext cx="8229600" cy="3549877"/>
          </a:xfrm>
          <a:solidFill>
            <a:schemeClr val="tx2">
              <a:lumMod val="20000"/>
              <a:lumOff val="80000"/>
            </a:schemeClr>
          </a:solidFill>
          <a:ln>
            <a:solidFill>
              <a:schemeClr val="tx2">
                <a:lumMod val="20000"/>
                <a:lumOff val="80000"/>
              </a:schemeClr>
            </a:solidFill>
          </a:ln>
        </p:spPr>
        <p:txBody>
          <a:bodyPr/>
          <a:lstStyle/>
          <a:p>
            <a:pPr marL="0" indent="0">
              <a:buNone/>
            </a:pPr>
            <a:r>
              <a:rPr lang="en-US" dirty="0" smtClean="0"/>
              <a:t>	Research was done by </a:t>
            </a:r>
            <a:r>
              <a:rPr lang="en-US" dirty="0"/>
              <a:t>Eun and Heining-Boynton (2007) </a:t>
            </a:r>
            <a:r>
              <a:rPr lang="en-US" dirty="0" smtClean="0"/>
              <a:t> to determine how professional development affects ESL teachers.</a:t>
            </a:r>
          </a:p>
          <a:p>
            <a:pPr marL="0" indent="0">
              <a:buNone/>
            </a:pPr>
            <a:endParaRPr lang="en-US" dirty="0"/>
          </a:p>
          <a:p>
            <a:pPr marL="0" indent="0">
              <a:buNone/>
            </a:pPr>
            <a:r>
              <a:rPr lang="en-US" b="1" dirty="0" smtClean="0"/>
              <a:t>Conclusion</a:t>
            </a:r>
            <a:r>
              <a:rPr lang="en-US" dirty="0" smtClean="0"/>
              <a:t>: When professional developments are used by ESL teachers there is a positive result in the learning experience that becomes even more positive if the teacher is supported by the institution. </a:t>
            </a:r>
            <a:endParaRPr lang="en-US" dirty="0"/>
          </a:p>
        </p:txBody>
      </p:sp>
      <p:pic>
        <p:nvPicPr>
          <p:cNvPr id="6"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04800" y="6400800"/>
            <a:ext cx="152400" cy="152400"/>
          </a:xfrm>
          <a:prstGeom prst="rect">
            <a:avLst/>
          </a:prstGeom>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9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914400"/>
          </a:xfrm>
        </p:spPr>
        <p:txBody>
          <a:bodyPr>
            <a:normAutofit fontScale="90000"/>
          </a:bodyPr>
          <a:lstStyle/>
          <a:p>
            <a:pPr algn="ctr"/>
            <a:r>
              <a:rPr lang="en-US" dirty="0">
                <a:latin typeface="Franklin Gothic Heavy" pitchFamily="34" charset="0"/>
              </a:rPr>
              <a:t>Supporting teachers with professional development can have its problems. </a:t>
            </a:r>
          </a:p>
        </p:txBody>
      </p:sp>
      <p:sp>
        <p:nvSpPr>
          <p:cNvPr id="5" name="Content Placeholder 4"/>
          <p:cNvSpPr>
            <a:spLocks noGrp="1"/>
          </p:cNvSpPr>
          <p:nvPr>
            <p:ph idx="1"/>
          </p:nvPr>
        </p:nvSpPr>
        <p:spPr>
          <a:xfrm>
            <a:off x="381000" y="2743200"/>
            <a:ext cx="8305800" cy="3799114"/>
          </a:xfrm>
          <a:solidFill>
            <a:schemeClr val="tx2">
              <a:lumMod val="20000"/>
              <a:lumOff val="80000"/>
            </a:schemeClr>
          </a:solidFill>
          <a:ln>
            <a:solidFill>
              <a:schemeClr val="tx2">
                <a:lumMod val="20000"/>
                <a:lumOff val="80000"/>
              </a:schemeClr>
            </a:solidFill>
          </a:ln>
        </p:spPr>
        <p:txBody>
          <a:bodyPr>
            <a:normAutofit/>
          </a:bodyPr>
          <a:lstStyle/>
          <a:p>
            <a:pPr>
              <a:lnSpc>
                <a:spcPct val="150000"/>
              </a:lnSpc>
            </a:pPr>
            <a:r>
              <a:rPr lang="en-US" b="1" dirty="0" smtClean="0"/>
              <a:t>Complaint</a:t>
            </a:r>
            <a:r>
              <a:rPr lang="en-US" dirty="0" smtClean="0"/>
              <a:t>: It’s difficult to schedule teachers for formal training and not all teachers have the same needs.</a:t>
            </a:r>
          </a:p>
          <a:p>
            <a:pPr>
              <a:lnSpc>
                <a:spcPct val="150000"/>
              </a:lnSpc>
            </a:pPr>
            <a:r>
              <a:rPr lang="en-US" b="1" dirty="0" smtClean="0"/>
              <a:t>Answer</a:t>
            </a:r>
            <a:r>
              <a:rPr lang="en-US" dirty="0" smtClean="0"/>
              <a:t> : Online asynchronous training or hybrid training to minimize class time. This allow the teacher to learn and study around their work schedule. Many states such as Florida and Virginia offer online professional development for ESL teachers for free.</a:t>
            </a:r>
            <a:endParaRPr lang="en-US" dirty="0"/>
          </a:p>
        </p:txBody>
      </p:sp>
      <p:pic>
        <p:nvPicPr>
          <p:cNvPr id="3"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28600" y="6237514"/>
            <a:ext cx="304800" cy="304800"/>
          </a:xfrm>
          <a:prstGeom prst="rect">
            <a:avLst/>
          </a:prstGeom>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20734328"/>
              </p:ext>
            </p:extLst>
          </p:nvPr>
        </p:nvGraphicFramePr>
        <p:xfrm>
          <a:off x="228600" y="1371600"/>
          <a:ext cx="8763000" cy="495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p:cNvSpPr>
            <a:spLocks noGrp="1"/>
          </p:cNvSpPr>
          <p:nvPr>
            <p:ph type="title"/>
          </p:nvPr>
        </p:nvSpPr>
        <p:spPr>
          <a:xfrm>
            <a:off x="1981200" y="685800"/>
            <a:ext cx="5638800" cy="609600"/>
          </a:xfrm>
        </p:spPr>
        <p:txBody>
          <a:bodyPr/>
          <a:lstStyle/>
          <a:p>
            <a:r>
              <a:rPr lang="en-US" dirty="0" smtClean="0"/>
              <a:t>Online Professional Development.</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81000" y="63246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2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graphicEl>
                                              <a:dgm id="{026FE858-264F-439B-A7F3-F2D942865AB2}"/>
                                            </p:graphicEl>
                                          </p:spTgt>
                                        </p:tgtEl>
                                        <p:attrNameLst>
                                          <p:attrName>style.visibility</p:attrName>
                                        </p:attrNameLst>
                                      </p:cBhvr>
                                      <p:to>
                                        <p:strVal val="visible"/>
                                      </p:to>
                                    </p:set>
                                    <p:animEffect transition="in" filter="wipe(left)">
                                      <p:cBhvr>
                                        <p:cTn id="11" dur="500"/>
                                        <p:tgtEl>
                                          <p:spTgt spid="3">
                                            <p:graphicEl>
                                              <a:dgm id="{026FE858-264F-439B-A7F3-F2D942865AB2}"/>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graphicEl>
                                              <a:dgm id="{40536B13-5617-411F-BE63-A67F88290066}"/>
                                            </p:graphicEl>
                                          </p:spTgt>
                                        </p:tgtEl>
                                        <p:attrNameLst>
                                          <p:attrName>style.visibility</p:attrName>
                                        </p:attrNameLst>
                                      </p:cBhvr>
                                      <p:to>
                                        <p:strVal val="visible"/>
                                      </p:to>
                                    </p:set>
                                    <p:animEffect transition="in" filter="wipe(left)">
                                      <p:cBhvr>
                                        <p:cTn id="14" dur="500"/>
                                        <p:tgtEl>
                                          <p:spTgt spid="3">
                                            <p:graphicEl>
                                              <a:dgm id="{40536B13-5617-411F-BE63-A67F88290066}"/>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graphicEl>
                                              <a:dgm id="{AA799FD6-0207-48F1-ADAD-3355FC46945A}"/>
                                            </p:graphicEl>
                                          </p:spTgt>
                                        </p:tgtEl>
                                        <p:attrNameLst>
                                          <p:attrName>style.visibility</p:attrName>
                                        </p:attrNameLst>
                                      </p:cBhvr>
                                      <p:to>
                                        <p:strVal val="visible"/>
                                      </p:to>
                                    </p:set>
                                    <p:animEffect transition="in" filter="wipe(left)">
                                      <p:cBhvr>
                                        <p:cTn id="17" dur="500"/>
                                        <p:tgtEl>
                                          <p:spTgt spid="3">
                                            <p:graphicEl>
                                              <a:dgm id="{AA799FD6-0207-48F1-ADAD-3355FC46945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C572D6EF-B61D-42B7-AE89-70B64669FED2}"/>
                                            </p:graphicEl>
                                          </p:spTgt>
                                        </p:tgtEl>
                                        <p:attrNameLst>
                                          <p:attrName>style.visibility</p:attrName>
                                        </p:attrNameLst>
                                      </p:cBhvr>
                                      <p:to>
                                        <p:strVal val="visible"/>
                                      </p:to>
                                    </p:set>
                                    <p:animEffect transition="in" filter="wipe(left)">
                                      <p:cBhvr>
                                        <p:cTn id="22" dur="500"/>
                                        <p:tgtEl>
                                          <p:spTgt spid="3">
                                            <p:graphicEl>
                                              <a:dgm id="{C572D6EF-B61D-42B7-AE89-70B64669FED2}"/>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graphicEl>
                                              <a:dgm id="{6C4584D8-4BEC-45D8-BF53-95F5FB761D06}"/>
                                            </p:graphicEl>
                                          </p:spTgt>
                                        </p:tgtEl>
                                        <p:attrNameLst>
                                          <p:attrName>style.visibility</p:attrName>
                                        </p:attrNameLst>
                                      </p:cBhvr>
                                      <p:to>
                                        <p:strVal val="visible"/>
                                      </p:to>
                                    </p:set>
                                    <p:animEffect transition="in" filter="wipe(left)">
                                      <p:cBhvr>
                                        <p:cTn id="25" dur="500"/>
                                        <p:tgtEl>
                                          <p:spTgt spid="3">
                                            <p:graphicEl>
                                              <a:dgm id="{6C4584D8-4BEC-45D8-BF53-95F5FB761D06}"/>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graphicEl>
                                              <a:dgm id="{F134D718-41DE-4EC6-89B3-1BC0F2118D8D}"/>
                                            </p:graphicEl>
                                          </p:spTgt>
                                        </p:tgtEl>
                                        <p:attrNameLst>
                                          <p:attrName>style.visibility</p:attrName>
                                        </p:attrNameLst>
                                      </p:cBhvr>
                                      <p:to>
                                        <p:strVal val="visible"/>
                                      </p:to>
                                    </p:set>
                                    <p:animEffect transition="in" filter="wipe(left)">
                                      <p:cBhvr>
                                        <p:cTn id="30" dur="500"/>
                                        <p:tgtEl>
                                          <p:spTgt spid="3">
                                            <p:graphicEl>
                                              <a:dgm id="{F134D718-41DE-4EC6-89B3-1BC0F2118D8D}"/>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graphicEl>
                                              <a:dgm id="{5E3B8E9D-BC81-4E4F-9ACC-A20F37470DE3}"/>
                                            </p:graphicEl>
                                          </p:spTgt>
                                        </p:tgtEl>
                                        <p:attrNameLst>
                                          <p:attrName>style.visibility</p:attrName>
                                        </p:attrNameLst>
                                      </p:cBhvr>
                                      <p:to>
                                        <p:strVal val="visible"/>
                                      </p:to>
                                    </p:set>
                                    <p:animEffect transition="in" filter="wipe(left)">
                                      <p:cBhvr>
                                        <p:cTn id="33" dur="500"/>
                                        <p:tgtEl>
                                          <p:spTgt spid="3">
                                            <p:graphicEl>
                                              <a:dgm id="{5E3B8E9D-BC81-4E4F-9ACC-A20F37470D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4"/>
                </p:tgtEl>
              </p:cMediaNode>
            </p:audio>
          </p:childTnLst>
        </p:cTn>
      </p:par>
    </p:tnLst>
    <p:bldLst>
      <p:bldGraphic spid="3"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3.gstatic.com/images?q=tbn:ANd9GcR_z1d1asb7ftjQI9ahjf5Ddy60tNscwXrVf5D4zam6BVcXBaWQO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762000"/>
            <a:ext cx="2362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914400" y="3124200"/>
            <a:ext cx="7620000" cy="3429000"/>
          </a:xfrm>
          <a:solidFill>
            <a:schemeClr val="tx2">
              <a:lumMod val="20000"/>
              <a:lumOff val="80000"/>
            </a:schemeClr>
          </a:solidFill>
        </p:spPr>
        <p:txBody>
          <a:bodyPr>
            <a:normAutofit fontScale="90000"/>
          </a:bodyPr>
          <a:lstStyle/>
          <a:p>
            <a:r>
              <a:rPr lang="en-US" dirty="0" smtClean="0">
                <a:latin typeface="Franklin Gothic Heavy" pitchFamily="34" charset="0"/>
              </a:rPr>
              <a:t>One popular type of professional development is </a:t>
            </a:r>
            <a:r>
              <a:rPr lang="en-US" dirty="0" smtClean="0"/>
              <a:t/>
            </a:r>
            <a:br>
              <a:rPr lang="en-US" dirty="0" smtClean="0"/>
            </a:br>
            <a:r>
              <a:rPr lang="en-US" dirty="0"/>
              <a:t/>
            </a:r>
            <a:br>
              <a:rPr lang="en-US" dirty="0"/>
            </a:br>
            <a:r>
              <a:rPr lang="en-US" b="1" dirty="0" smtClean="0"/>
              <a:t>Action Research</a:t>
            </a:r>
            <a:r>
              <a:rPr lang="en-US" dirty="0" smtClean="0"/>
              <a:t>: </a:t>
            </a:r>
            <a:r>
              <a:rPr lang="en-US" dirty="0"/>
              <a:t> </a:t>
            </a:r>
            <a:r>
              <a:rPr lang="en-US" dirty="0" smtClean="0"/>
              <a:t>Once a teacher is trained to conduct action research the benefits are many. </a:t>
            </a:r>
            <a:r>
              <a:rPr lang="en-US" dirty="0"/>
              <a:t>P</a:t>
            </a:r>
            <a:r>
              <a:rPr lang="en-US" dirty="0" smtClean="0"/>
              <a:t>roblem </a:t>
            </a:r>
            <a:r>
              <a:rPr lang="en-US" dirty="0"/>
              <a:t>solving </a:t>
            </a:r>
            <a:r>
              <a:rPr lang="en-US" dirty="0" smtClean="0"/>
              <a:t>is led </a:t>
            </a:r>
            <a:r>
              <a:rPr lang="en-US" dirty="0"/>
              <a:t>by individuals working with others in teams or as part of a "community of practice" </a:t>
            </a:r>
            <a:r>
              <a:rPr lang="en-US" dirty="0" smtClean="0"/>
              <a:t> to </a:t>
            </a:r>
            <a:r>
              <a:rPr lang="en-US" dirty="0"/>
              <a:t>improve the way they address issues and solve problems.</a:t>
            </a:r>
            <a:r>
              <a:rPr lang="en-US" dirty="0" smtClean="0"/>
              <a:t/>
            </a:r>
            <a:br>
              <a:rPr lang="en-US" dirty="0" smtClean="0"/>
            </a:br>
            <a:endParaRPr lang="en-US" dirty="0"/>
          </a:p>
        </p:txBody>
      </p:sp>
      <p:pic>
        <p:nvPicPr>
          <p:cNvPr id="2"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228600" y="6400800"/>
            <a:ext cx="304800" cy="304800"/>
          </a:xfrm>
          <a:prstGeom prst="rect">
            <a:avLst/>
          </a:prstGeom>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anklin Gothic Heavy" pitchFamily="34" charset="0"/>
              </a:rPr>
              <a:t>Another </a:t>
            </a:r>
            <a:r>
              <a:rPr lang="en-US" dirty="0" smtClean="0">
                <a:latin typeface="Franklin Gothic Heavy" pitchFamily="34" charset="0"/>
              </a:rPr>
              <a:t>successful type </a:t>
            </a:r>
            <a:r>
              <a:rPr lang="en-US" dirty="0" smtClean="0">
                <a:latin typeface="Franklin Gothic Heavy" pitchFamily="34" charset="0"/>
              </a:rPr>
              <a:t>of professional development</a:t>
            </a:r>
            <a:br>
              <a:rPr lang="en-US" dirty="0" smtClean="0">
                <a:latin typeface="Franklin Gothic Heavy" pitchFamily="34" charset="0"/>
              </a:rPr>
            </a:br>
            <a:r>
              <a:rPr lang="en-US" dirty="0" smtClean="0">
                <a:latin typeface="Franklin Gothic Heavy" pitchFamily="34" charset="0"/>
              </a:rPr>
              <a:t>is Peer Coaching.</a:t>
            </a:r>
            <a:endParaRPr lang="en-US" dirty="0">
              <a:latin typeface="Franklin Gothic Heavy" pitchFamily="34" charset="0"/>
            </a:endParaRPr>
          </a:p>
        </p:txBody>
      </p:sp>
      <p:sp>
        <p:nvSpPr>
          <p:cNvPr id="3" name="Content Placeholder 2"/>
          <p:cNvSpPr>
            <a:spLocks noGrp="1"/>
          </p:cNvSpPr>
          <p:nvPr>
            <p:ph idx="1"/>
          </p:nvPr>
        </p:nvSpPr>
        <p:spPr>
          <a:xfrm>
            <a:off x="533400" y="1981200"/>
            <a:ext cx="8229600" cy="4297363"/>
          </a:xfrm>
          <a:solidFill>
            <a:schemeClr val="tx2">
              <a:lumMod val="20000"/>
              <a:lumOff val="80000"/>
            </a:schemeClr>
          </a:solidFill>
        </p:spPr>
        <p:txBody>
          <a:bodyPr/>
          <a:lstStyle/>
          <a:p>
            <a:pPr>
              <a:lnSpc>
                <a:spcPct val="150000"/>
              </a:lnSpc>
            </a:pPr>
            <a:r>
              <a:rPr lang="en-US" dirty="0" smtClean="0"/>
              <a:t>Peer coaching involves two or more teachers.</a:t>
            </a:r>
          </a:p>
          <a:p>
            <a:pPr>
              <a:lnSpc>
                <a:spcPct val="150000"/>
              </a:lnSpc>
            </a:pPr>
            <a:r>
              <a:rPr lang="en-US" dirty="0" smtClean="0"/>
              <a:t> Similar to Master –Apprenticeship model. The more knowledgeable in the peer group help to teach those with lesser experience and give encouragement.</a:t>
            </a:r>
          </a:p>
          <a:p>
            <a:r>
              <a:rPr lang="en-US" dirty="0"/>
              <a:t>Vacilotto and Cummings (2007), concluded that by pairing experienced ESL teachers with new teachers the model of peer coaching is realized and supports professional development and development of new teaching skills that help the ESL learning experience.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 y="6477000"/>
            <a:ext cx="152400" cy="1905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4.xml><?xml version="1.0" encoding="utf-8"?>
<p:tagLst xmlns:a="http://schemas.openxmlformats.org/drawingml/2006/main" xmlns:r="http://schemas.openxmlformats.org/officeDocument/2006/relationships" xmlns:p="http://schemas.openxmlformats.org/presentationml/2006/main">
  <p:tag name="DVSECTIONID" val="pbN8jrcRkzLTOV54VyMEqh"/>
</p:tagLst>
</file>

<file path=ppt/tags/tag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6.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7.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8.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9.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726</Words>
  <Application>Microsoft Office PowerPoint</Application>
  <PresentationFormat>On-screen Show (4:3)</PresentationFormat>
  <Paragraphs>94</Paragraphs>
  <Slides>12</Slides>
  <Notes>10</Notes>
  <HiddenSlides>0</HiddenSlides>
  <MMClips>10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Project Status Report</vt:lpstr>
      <vt:lpstr>PowerPoint Presentation</vt:lpstr>
      <vt:lpstr>Overview</vt:lpstr>
      <vt:lpstr>The number of ESL students in public school increases every year.</vt:lpstr>
      <vt:lpstr>A proven solution: Professional Development for ESL teachers.</vt:lpstr>
      <vt:lpstr>One of the best possible solutions for Carroll County is professional development training of the ESL teacher.</vt:lpstr>
      <vt:lpstr>Supporting teachers with professional development can have its problems. </vt:lpstr>
      <vt:lpstr>Online Professional Development.</vt:lpstr>
      <vt:lpstr>One popular type of professional development is   Action Research:  Once a teacher is trained to conduct action research the benefits are many. Problem solving is led by individuals working with others in teams or as part of a "community of practice"  to improve the way they address issues and solve problems. </vt:lpstr>
      <vt:lpstr>Another successful type of professional development is Peer Coaching.</vt:lpstr>
      <vt:lpstr>One more popular types of professional development training is Reflective Practices.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2014-10-14T18:21:21Z</dcterms:created>
  <dcterms:modified xsi:type="dcterms:W3CDTF">2014-10-19T18:36:18Z</dcterms:modified>
</cp:coreProperties>
</file>