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6" d="100"/>
          <a:sy n="116" d="100"/>
        </p:scale>
        <p:origin x="-149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7E934AA0-206C-44E0-91F6-C04F2E54F959}" type="datetimeFigureOut">
              <a:rPr lang="en-US" smtClean="0"/>
              <a:t>12/15/2013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7DF68-B470-4B5E-A20E-E6D69C153AA7}" type="slidenum">
              <a:rPr lang="en-US" smtClean="0"/>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934AA0-206C-44E0-91F6-C04F2E54F959}" type="datetimeFigureOut">
              <a:rPr lang="en-US" smtClean="0"/>
              <a:t>12/15/2013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7DF68-B470-4B5E-A20E-E6D69C153AA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934AA0-206C-44E0-91F6-C04F2E54F959}" type="datetimeFigureOut">
              <a:rPr lang="en-US" smtClean="0"/>
              <a:t>12/15/2013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7DF68-B470-4B5E-A20E-E6D69C153AA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7E934AA0-206C-44E0-91F6-C04F2E54F959}" type="datetimeFigureOut">
              <a:rPr lang="en-US" smtClean="0"/>
              <a:t>12/15/2013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7DF68-B470-4B5E-A20E-E6D69C153AA7}" type="slidenum">
              <a:rPr lang="en-US" smtClean="0"/>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934AA0-206C-44E0-91F6-C04F2E54F959}" type="datetimeFigureOut">
              <a:rPr lang="en-US" smtClean="0"/>
              <a:t>12/15/2013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7DF68-B470-4B5E-A20E-E6D69C153AA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7E934AA0-206C-44E0-91F6-C04F2E54F959}" type="datetimeFigureOut">
              <a:rPr lang="en-US" smtClean="0"/>
              <a:t>12/15/2013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D7DF68-B470-4B5E-A20E-E6D69C153AA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7E934AA0-206C-44E0-91F6-C04F2E54F959}" type="datetimeFigureOut">
              <a:rPr lang="en-US" smtClean="0"/>
              <a:t>12/15/2013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D7DF68-B470-4B5E-A20E-E6D69C153AA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E934AA0-206C-44E0-91F6-C04F2E54F959}" type="datetimeFigureOut">
              <a:rPr lang="en-US" smtClean="0"/>
              <a:t>12/15/2013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D7DF68-B470-4B5E-A20E-E6D69C153AA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934AA0-206C-44E0-91F6-C04F2E54F959}" type="datetimeFigureOut">
              <a:rPr lang="en-US" smtClean="0"/>
              <a:t>12/15/2013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D7DF68-B470-4B5E-A20E-E6D69C153AA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934AA0-206C-44E0-91F6-C04F2E54F959}" type="datetimeFigureOut">
              <a:rPr lang="en-US" smtClean="0"/>
              <a:t>12/15/2013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D7DF68-B470-4B5E-A20E-E6D69C153AA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934AA0-206C-44E0-91F6-C04F2E54F959}" type="datetimeFigureOut">
              <a:rPr lang="en-US" smtClean="0"/>
              <a:t>12/15/2013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D7DF68-B470-4B5E-A20E-E6D69C153AA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7E934AA0-206C-44E0-91F6-C04F2E54F959}" type="datetimeFigureOut">
              <a:rPr lang="en-US" smtClean="0"/>
              <a:t>12/15/2013</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7AD7DF68-B470-4B5E-A20E-E6D69C153AA7}"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57600" y="4038600"/>
            <a:ext cx="3886200" cy="457200"/>
          </a:xfrm>
        </p:spPr>
        <p:txBody>
          <a:bodyPr>
            <a:normAutofit/>
          </a:bodyPr>
          <a:lstStyle/>
          <a:p>
            <a:r>
              <a:rPr lang="en-US" dirty="0" smtClean="0"/>
              <a:t>Small Business Example</a:t>
            </a:r>
            <a:endParaRPr lang="en-US" dirty="0"/>
          </a:p>
        </p:txBody>
      </p:sp>
      <p:sp>
        <p:nvSpPr>
          <p:cNvPr id="2" name="Title 1"/>
          <p:cNvSpPr>
            <a:spLocks noGrp="1"/>
          </p:cNvSpPr>
          <p:nvPr>
            <p:ph type="ctrTitle"/>
          </p:nvPr>
        </p:nvSpPr>
        <p:spPr>
          <a:xfrm>
            <a:off x="1981200" y="3276600"/>
            <a:ext cx="6096000" cy="711560"/>
          </a:xfrm>
        </p:spPr>
        <p:txBody>
          <a:bodyPr>
            <a:normAutofit/>
          </a:bodyPr>
          <a:lstStyle/>
          <a:p>
            <a:r>
              <a:rPr lang="en-US" sz="3200" dirty="0"/>
              <a:t>Organizational </a:t>
            </a:r>
            <a:r>
              <a:rPr lang="en-US" sz="3200" dirty="0" smtClean="0"/>
              <a:t>Change:</a:t>
            </a:r>
            <a:endParaRPr lang="en-US" sz="3200" dirty="0"/>
          </a:p>
        </p:txBody>
      </p:sp>
    </p:spTree>
    <p:extLst>
      <p:ext uri="{BB962C8B-B14F-4D97-AF65-F5344CB8AC3E}">
        <p14:creationId xmlns:p14="http://schemas.microsoft.com/office/powerpoint/2010/main" val="32882181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5800"/>
            <a:ext cx="7024744" cy="722864"/>
          </a:xfrm>
        </p:spPr>
        <p:txBody>
          <a:bodyPr>
            <a:normAutofit/>
          </a:bodyPr>
          <a:lstStyle/>
          <a:p>
            <a:pPr algn="ctr"/>
            <a:r>
              <a:rPr lang="en-US" dirty="0" smtClean="0">
                <a:solidFill>
                  <a:schemeClr val="tx2">
                    <a:lumMod val="60000"/>
                    <a:lumOff val="40000"/>
                  </a:schemeClr>
                </a:solidFill>
              </a:rPr>
              <a:t>The Organization’s Response</a:t>
            </a:r>
            <a:endParaRPr lang="en-US" dirty="0">
              <a:solidFill>
                <a:schemeClr val="tx2">
                  <a:lumMod val="60000"/>
                  <a:lumOff val="40000"/>
                </a:schemeClr>
              </a:solidFill>
            </a:endParaRPr>
          </a:p>
        </p:txBody>
      </p:sp>
      <p:sp>
        <p:nvSpPr>
          <p:cNvPr id="3" name="Content Placeholder 2"/>
          <p:cNvSpPr>
            <a:spLocks noGrp="1"/>
          </p:cNvSpPr>
          <p:nvPr>
            <p:ph sz="quarter" idx="13"/>
          </p:nvPr>
        </p:nvSpPr>
        <p:spPr>
          <a:xfrm>
            <a:off x="1143000" y="1447800"/>
            <a:ext cx="7086600" cy="4800600"/>
          </a:xfrm>
        </p:spPr>
        <p:txBody>
          <a:bodyPr>
            <a:normAutofit/>
          </a:bodyPr>
          <a:lstStyle/>
          <a:p>
            <a:r>
              <a:rPr lang="en-US" sz="2800" dirty="0" smtClean="0"/>
              <a:t>In retrospect the change was good for the organization. Service personnel have more marketable skills. The salesman is earning a bigger commission due to the increased costs of purchasing the newly designed equipment. Employees are happy with the pay raises due to the increased revenues and the company as a whole has maintained its competitiveness in the industry. The organization feels that the change was worth the effort and cost.</a:t>
            </a:r>
            <a:endParaRPr lang="en-US" sz="2800" dirty="0"/>
          </a:p>
        </p:txBody>
      </p:sp>
    </p:spTree>
    <p:extLst>
      <p:ext uri="{BB962C8B-B14F-4D97-AF65-F5344CB8AC3E}">
        <p14:creationId xmlns:p14="http://schemas.microsoft.com/office/powerpoint/2010/main" val="18724662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0"/>
            <a:ext cx="7024744" cy="646664"/>
          </a:xfrm>
        </p:spPr>
        <p:txBody>
          <a:bodyPr>
            <a:normAutofit/>
          </a:bodyPr>
          <a:lstStyle/>
          <a:p>
            <a:pPr algn="ctr"/>
            <a:r>
              <a:rPr lang="en-US" dirty="0" smtClean="0">
                <a:solidFill>
                  <a:schemeClr val="tx2">
                    <a:lumMod val="60000"/>
                    <a:lumOff val="40000"/>
                  </a:schemeClr>
                </a:solidFill>
              </a:rPr>
              <a:t>Summary</a:t>
            </a:r>
            <a:endParaRPr lang="en-US" dirty="0">
              <a:solidFill>
                <a:schemeClr val="tx2">
                  <a:lumMod val="60000"/>
                  <a:lumOff val="40000"/>
                </a:schemeClr>
              </a:solidFill>
            </a:endParaRPr>
          </a:p>
        </p:txBody>
      </p:sp>
      <p:sp>
        <p:nvSpPr>
          <p:cNvPr id="3" name="Content Placeholder 2"/>
          <p:cNvSpPr>
            <a:spLocks noGrp="1"/>
          </p:cNvSpPr>
          <p:nvPr>
            <p:ph sz="quarter" idx="13"/>
          </p:nvPr>
        </p:nvSpPr>
        <p:spPr>
          <a:xfrm>
            <a:off x="1066800" y="838200"/>
            <a:ext cx="6777317" cy="4876800"/>
          </a:xfrm>
        </p:spPr>
        <p:txBody>
          <a:bodyPr>
            <a:noAutofit/>
          </a:bodyPr>
          <a:lstStyle/>
          <a:p>
            <a:r>
              <a:rPr lang="en-US" sz="2800" dirty="0" smtClean="0"/>
              <a:t>There was an early assessment to the change and plans were made early to allow enough time for completion. The buy in from the employees was backed by the culture of the business. Everyone felt that they had a stake in the change and would reap the rewards later as the change had made its effect. Without any resistance the plan were completed as scheduled. The change had brought increased revenue while keeping competitive in the industry.</a:t>
            </a:r>
            <a:endParaRPr lang="en-US" sz="2800" dirty="0"/>
          </a:p>
        </p:txBody>
      </p:sp>
    </p:spTree>
    <p:extLst>
      <p:ext uri="{BB962C8B-B14F-4D97-AF65-F5344CB8AC3E}">
        <p14:creationId xmlns:p14="http://schemas.microsoft.com/office/powerpoint/2010/main" val="35022606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024744" cy="609600"/>
          </a:xfrm>
        </p:spPr>
        <p:txBody>
          <a:bodyPr>
            <a:normAutofit fontScale="90000"/>
          </a:bodyPr>
          <a:lstStyle/>
          <a:p>
            <a:pPr algn="ctr"/>
            <a:r>
              <a:rPr lang="en-US" dirty="0" smtClean="0">
                <a:solidFill>
                  <a:schemeClr val="tx2">
                    <a:lumMod val="60000"/>
                    <a:lumOff val="40000"/>
                  </a:schemeClr>
                </a:solidFill>
              </a:rPr>
              <a:t/>
            </a:r>
            <a:br>
              <a:rPr lang="en-US" dirty="0" smtClean="0">
                <a:solidFill>
                  <a:schemeClr val="tx2">
                    <a:lumMod val="60000"/>
                    <a:lumOff val="40000"/>
                  </a:schemeClr>
                </a:solidFill>
              </a:rPr>
            </a:br>
            <a:r>
              <a:rPr lang="en-US" dirty="0">
                <a:solidFill>
                  <a:schemeClr val="tx2">
                    <a:lumMod val="60000"/>
                    <a:lumOff val="40000"/>
                  </a:schemeClr>
                </a:solidFill>
              </a:rPr>
              <a:t/>
            </a:r>
            <a:br>
              <a:rPr lang="en-US" dirty="0">
                <a:solidFill>
                  <a:schemeClr val="tx2">
                    <a:lumMod val="60000"/>
                    <a:lumOff val="40000"/>
                  </a:schemeClr>
                </a:solidFill>
              </a:rPr>
            </a:br>
            <a:r>
              <a:rPr lang="en-US" sz="1800" dirty="0">
                <a:solidFill>
                  <a:schemeClr val="tx2">
                    <a:lumMod val="60000"/>
                    <a:lumOff val="40000"/>
                  </a:schemeClr>
                </a:solidFill>
              </a:rPr>
              <a:t>References</a:t>
            </a:r>
            <a:endParaRPr lang="en-US" sz="2000" dirty="0">
              <a:solidFill>
                <a:schemeClr val="tx2">
                  <a:lumMod val="60000"/>
                  <a:lumOff val="40000"/>
                </a:schemeClr>
              </a:solidFill>
            </a:endParaRPr>
          </a:p>
        </p:txBody>
      </p:sp>
      <p:sp>
        <p:nvSpPr>
          <p:cNvPr id="3" name="TextBox 2"/>
          <p:cNvSpPr txBox="1"/>
          <p:nvPr/>
        </p:nvSpPr>
        <p:spPr>
          <a:xfrm>
            <a:off x="1371600" y="1334869"/>
            <a:ext cx="6096000" cy="2031325"/>
          </a:xfrm>
          <a:prstGeom prst="rect">
            <a:avLst/>
          </a:prstGeom>
          <a:noFill/>
        </p:spPr>
        <p:txBody>
          <a:bodyPr wrap="square" rtlCol="0">
            <a:spAutoFit/>
          </a:bodyPr>
          <a:lstStyle/>
          <a:p>
            <a:r>
              <a:rPr lang="en-US" dirty="0" smtClean="0"/>
              <a:t>Beach, L. R. (2006). </a:t>
            </a:r>
            <a:r>
              <a:rPr lang="en-US" i="1" dirty="0" smtClean="0"/>
              <a:t>Leadership and the art of change</a:t>
            </a:r>
            <a:r>
              <a:rPr lang="en-US" dirty="0" smtClean="0"/>
              <a:t>.    	Thousand Oaks, CA: Sage</a:t>
            </a:r>
          </a:p>
          <a:p>
            <a:r>
              <a:rPr lang="en-US" dirty="0" err="1" smtClean="0"/>
              <a:t>Hitt</a:t>
            </a:r>
            <a:r>
              <a:rPr lang="en-US" dirty="0" smtClean="0"/>
              <a:t>, M.A., Miller, C.C., &amp; </a:t>
            </a:r>
            <a:r>
              <a:rPr lang="en-US" dirty="0" err="1" smtClean="0"/>
              <a:t>Colella</a:t>
            </a:r>
            <a:r>
              <a:rPr lang="en-US" dirty="0" smtClean="0"/>
              <a:t>, A. (2009). </a:t>
            </a:r>
            <a:r>
              <a:rPr lang="en-US" i="1" dirty="0" smtClean="0"/>
              <a:t>Organizational behavior: A 	strategic approach</a:t>
            </a:r>
            <a:r>
              <a:rPr lang="en-US" dirty="0" smtClean="0"/>
              <a:t> (2nd ed.). New York, NY: John Wiley &amp; 	Sons Inc.</a:t>
            </a:r>
            <a:endParaRPr lang="en-US" dirty="0"/>
          </a:p>
          <a:p>
            <a:endParaRPr lang="en-US" dirty="0" smtClean="0"/>
          </a:p>
          <a:p>
            <a:endParaRPr lang="en-US" dirty="0"/>
          </a:p>
        </p:txBody>
      </p:sp>
    </p:spTree>
    <p:extLst>
      <p:ext uri="{BB962C8B-B14F-4D97-AF65-F5344CB8AC3E}">
        <p14:creationId xmlns:p14="http://schemas.microsoft.com/office/powerpoint/2010/main" val="33406996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2">
                    <a:lumMod val="60000"/>
                    <a:lumOff val="40000"/>
                  </a:schemeClr>
                </a:solidFill>
              </a:rPr>
              <a:t>Introduction</a:t>
            </a:r>
            <a:endParaRPr lang="en-US" dirty="0">
              <a:solidFill>
                <a:schemeClr val="tx2">
                  <a:lumMod val="60000"/>
                  <a:lumOff val="40000"/>
                </a:schemeClr>
              </a:solidFill>
            </a:endParaRPr>
          </a:p>
        </p:txBody>
      </p:sp>
      <p:sp>
        <p:nvSpPr>
          <p:cNvPr id="3" name="Content Placeholder 2"/>
          <p:cNvSpPr>
            <a:spLocks noGrp="1"/>
          </p:cNvSpPr>
          <p:nvPr>
            <p:ph sz="quarter" idx="13"/>
          </p:nvPr>
        </p:nvSpPr>
        <p:spPr/>
        <p:txBody>
          <a:bodyPr>
            <a:normAutofit/>
          </a:bodyPr>
          <a:lstStyle/>
          <a:p>
            <a:pPr lvl="1"/>
            <a:r>
              <a:rPr lang="en-US" sz="2800" dirty="0" smtClean="0"/>
              <a:t>In this presentation we would like to look at organizational change in a small business. The information was obtained by an interview Nov. 22, 2013 with Nick Morella of D&amp;N Refrigeration and A/C located in Akron, OH. Morella was the founder and sole proprietor and manager for the last 30 years.</a:t>
            </a:r>
            <a:endParaRPr lang="en-US" sz="2800" dirty="0"/>
          </a:p>
        </p:txBody>
      </p:sp>
    </p:spTree>
    <p:extLst>
      <p:ext uri="{BB962C8B-B14F-4D97-AF65-F5344CB8AC3E}">
        <p14:creationId xmlns:p14="http://schemas.microsoft.com/office/powerpoint/2010/main" val="2588812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457200"/>
            <a:ext cx="7024744" cy="724936"/>
          </a:xfrm>
        </p:spPr>
        <p:txBody>
          <a:bodyPr>
            <a:normAutofit fontScale="90000"/>
          </a:bodyPr>
          <a:lstStyle/>
          <a:p>
            <a:pPr algn="ctr"/>
            <a:r>
              <a:rPr lang="en-US" dirty="0" smtClean="0"/>
              <a:t/>
            </a:r>
            <a:br>
              <a:rPr lang="en-US" dirty="0" smtClean="0"/>
            </a:br>
            <a:r>
              <a:rPr lang="en-US" dirty="0">
                <a:solidFill>
                  <a:schemeClr val="tx2">
                    <a:lumMod val="60000"/>
                    <a:lumOff val="40000"/>
                  </a:schemeClr>
                </a:solidFill>
              </a:rPr>
              <a:t>Objectives</a:t>
            </a:r>
          </a:p>
        </p:txBody>
      </p:sp>
      <p:sp>
        <p:nvSpPr>
          <p:cNvPr id="3" name="Content Placeholder 2"/>
          <p:cNvSpPr>
            <a:spLocks noGrp="1"/>
          </p:cNvSpPr>
          <p:nvPr>
            <p:ph sz="quarter" idx="13"/>
          </p:nvPr>
        </p:nvSpPr>
        <p:spPr>
          <a:xfrm>
            <a:off x="1295400" y="1295400"/>
            <a:ext cx="6777317" cy="4572000"/>
          </a:xfrm>
        </p:spPr>
        <p:txBody>
          <a:bodyPr>
            <a:normAutofit fontScale="92500" lnSpcReduction="20000"/>
          </a:bodyPr>
          <a:lstStyle/>
          <a:p>
            <a:r>
              <a:rPr lang="en-US" sz="2800" dirty="0" smtClean="0"/>
              <a:t>Describe the history, structure, and culture of the organization.</a:t>
            </a:r>
          </a:p>
          <a:p>
            <a:r>
              <a:rPr lang="en-US" sz="2800" dirty="0" smtClean="0"/>
              <a:t>What change was made, it process, and the reason for change?</a:t>
            </a:r>
          </a:p>
          <a:p>
            <a:r>
              <a:rPr lang="en-US" sz="2800" dirty="0" smtClean="0"/>
              <a:t>Who were the leaders in the change and their actions?</a:t>
            </a:r>
          </a:p>
          <a:p>
            <a:r>
              <a:rPr lang="en-US" sz="2800" dirty="0" smtClean="0"/>
              <a:t>What were the strategies for resistance?</a:t>
            </a:r>
          </a:p>
          <a:p>
            <a:r>
              <a:rPr lang="en-US" sz="2800" dirty="0" smtClean="0"/>
              <a:t>How was the change sustained?</a:t>
            </a:r>
          </a:p>
          <a:p>
            <a:r>
              <a:rPr lang="en-US" sz="2800" dirty="0" smtClean="0"/>
              <a:t>Evaluation of the change.</a:t>
            </a:r>
          </a:p>
          <a:p>
            <a:r>
              <a:rPr lang="en-US" sz="2800" dirty="0" smtClean="0"/>
              <a:t>The organizations response to the change.</a:t>
            </a:r>
          </a:p>
          <a:p>
            <a:endParaRPr lang="en-US" dirty="0"/>
          </a:p>
        </p:txBody>
      </p:sp>
    </p:spTree>
    <p:extLst>
      <p:ext uri="{BB962C8B-B14F-4D97-AF65-F5344CB8AC3E}">
        <p14:creationId xmlns:p14="http://schemas.microsoft.com/office/powerpoint/2010/main" val="1104322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024744" cy="722864"/>
          </a:xfrm>
        </p:spPr>
        <p:txBody>
          <a:bodyPr>
            <a:normAutofit/>
          </a:bodyPr>
          <a:lstStyle/>
          <a:p>
            <a:r>
              <a:rPr lang="en-US" dirty="0" smtClean="0">
                <a:solidFill>
                  <a:schemeClr val="tx2">
                    <a:lumMod val="60000"/>
                    <a:lumOff val="40000"/>
                  </a:schemeClr>
                </a:solidFill>
              </a:rPr>
              <a:t>History, Structure, &amp; Culture</a:t>
            </a:r>
            <a:endParaRPr lang="en-US" dirty="0">
              <a:solidFill>
                <a:schemeClr val="tx2">
                  <a:lumMod val="60000"/>
                  <a:lumOff val="40000"/>
                </a:schemeClr>
              </a:solidFill>
            </a:endParaRPr>
          </a:p>
        </p:txBody>
      </p:sp>
      <p:sp>
        <p:nvSpPr>
          <p:cNvPr id="3" name="Content Placeholder 2"/>
          <p:cNvSpPr>
            <a:spLocks noGrp="1"/>
          </p:cNvSpPr>
          <p:nvPr>
            <p:ph sz="quarter" idx="13"/>
          </p:nvPr>
        </p:nvSpPr>
        <p:spPr>
          <a:xfrm>
            <a:off x="1143000" y="609600"/>
            <a:ext cx="6777317" cy="5334000"/>
          </a:xfrm>
        </p:spPr>
        <p:txBody>
          <a:bodyPr>
            <a:noAutofit/>
          </a:bodyPr>
          <a:lstStyle/>
          <a:p>
            <a:r>
              <a:rPr lang="en-US" sz="2800" dirty="0" smtClean="0"/>
              <a:t>D&amp;N has 14 employees and is licensed by the State of Ohio and the City of Akron to service and install refrigeration and air conditioning for residential or commercial. The culture of the organization is similar to a family with everyone having the opportunity to express their opinions and Morella </a:t>
            </a:r>
            <a:r>
              <a:rPr lang="en-US" sz="2800" dirty="0"/>
              <a:t>making the final decisions on </a:t>
            </a:r>
            <a:r>
              <a:rPr lang="en-US" sz="2800" dirty="0" smtClean="0"/>
              <a:t>everything. A typical pyramid business structure is used with Morella at the top with the office/service manager, parts manager, and salesman reporting directly to Morella. </a:t>
            </a:r>
            <a:endParaRPr lang="en-US" sz="2800" dirty="0"/>
          </a:p>
        </p:txBody>
      </p:sp>
    </p:spTree>
    <p:extLst>
      <p:ext uri="{BB962C8B-B14F-4D97-AF65-F5344CB8AC3E}">
        <p14:creationId xmlns:p14="http://schemas.microsoft.com/office/powerpoint/2010/main" val="32882368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7024744" cy="646664"/>
          </a:xfrm>
        </p:spPr>
        <p:txBody>
          <a:bodyPr>
            <a:normAutofit/>
          </a:bodyPr>
          <a:lstStyle/>
          <a:p>
            <a:r>
              <a:rPr lang="en-US" dirty="0" smtClean="0">
                <a:solidFill>
                  <a:schemeClr val="tx2">
                    <a:lumMod val="60000"/>
                    <a:lumOff val="40000"/>
                  </a:schemeClr>
                </a:solidFill>
              </a:rPr>
              <a:t>The Change and Why?</a:t>
            </a:r>
            <a:endParaRPr lang="en-US" dirty="0">
              <a:solidFill>
                <a:schemeClr val="tx2">
                  <a:lumMod val="60000"/>
                  <a:lumOff val="40000"/>
                </a:schemeClr>
              </a:solidFill>
            </a:endParaRPr>
          </a:p>
        </p:txBody>
      </p:sp>
      <p:sp>
        <p:nvSpPr>
          <p:cNvPr id="3" name="Content Placeholder 2"/>
          <p:cNvSpPr>
            <a:spLocks noGrp="1"/>
          </p:cNvSpPr>
          <p:nvPr>
            <p:ph sz="quarter" idx="13"/>
          </p:nvPr>
        </p:nvSpPr>
        <p:spPr>
          <a:xfrm>
            <a:off x="1143000" y="1066800"/>
            <a:ext cx="6777317" cy="4495800"/>
          </a:xfrm>
        </p:spPr>
        <p:txBody>
          <a:bodyPr>
            <a:normAutofit/>
          </a:bodyPr>
          <a:lstStyle/>
          <a:p>
            <a:pPr lvl="1"/>
            <a:r>
              <a:rPr lang="en-US" sz="2800" dirty="0" smtClean="0"/>
              <a:t>As part of the Montreal Protocol that the United States signed in 1986, the second phase mandated the elimination of R-22 refrigerant and manufacture of equipment using R-22 by Jan1, 2010. New refrigerants and equipment had been designed to take it place. Recertification by the EPA would be necessary to handle and service the new equipment and maintain competitive ness in the industry.</a:t>
            </a:r>
            <a:endParaRPr lang="en-US" sz="2800" dirty="0"/>
          </a:p>
        </p:txBody>
      </p:sp>
    </p:spTree>
    <p:extLst>
      <p:ext uri="{BB962C8B-B14F-4D97-AF65-F5344CB8AC3E}">
        <p14:creationId xmlns:p14="http://schemas.microsoft.com/office/powerpoint/2010/main" val="10752013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0886"/>
            <a:ext cx="7024744" cy="722864"/>
          </a:xfrm>
        </p:spPr>
        <p:txBody>
          <a:bodyPr>
            <a:normAutofit/>
          </a:bodyPr>
          <a:lstStyle/>
          <a:p>
            <a:pPr algn="ctr"/>
            <a:r>
              <a:rPr lang="en-US" dirty="0" smtClean="0">
                <a:solidFill>
                  <a:schemeClr val="tx2">
                    <a:lumMod val="60000"/>
                    <a:lumOff val="40000"/>
                  </a:schemeClr>
                </a:solidFill>
              </a:rPr>
              <a:t>Leadership of Change</a:t>
            </a:r>
            <a:endParaRPr lang="en-US" dirty="0">
              <a:solidFill>
                <a:schemeClr val="tx2">
                  <a:lumMod val="60000"/>
                  <a:lumOff val="40000"/>
                </a:schemeClr>
              </a:solidFill>
            </a:endParaRPr>
          </a:p>
        </p:txBody>
      </p:sp>
      <p:sp>
        <p:nvSpPr>
          <p:cNvPr id="3" name="Content Placeholder 2"/>
          <p:cNvSpPr>
            <a:spLocks noGrp="1"/>
          </p:cNvSpPr>
          <p:nvPr>
            <p:ph sz="quarter" idx="13"/>
          </p:nvPr>
        </p:nvSpPr>
        <p:spPr>
          <a:xfrm>
            <a:off x="990600" y="762000"/>
            <a:ext cx="7315200" cy="4800600"/>
          </a:xfrm>
        </p:spPr>
        <p:txBody>
          <a:bodyPr>
            <a:noAutofit/>
          </a:bodyPr>
          <a:lstStyle/>
          <a:p>
            <a:r>
              <a:rPr lang="en-US" sz="2400" dirty="0" smtClean="0"/>
              <a:t>The change had been known about since 1986 and planning for this phase started in July of 2009. Morella was the leader of the change. Before Jan. 1, 2010 all the service personnel were trained and certified as required by the EPA’s mandate. Morella was able to get everyone to agree to the change by explaining the need and benefits that would come from it. Morella explained that the increased revenue from the change would more than offset the cost of change and also benefit the employees monetarily in the future. According to (Beach 2005), the main responsibilities of change leadership are, assessment, culture, vision, planning, implementation, and sustaining the change.</a:t>
            </a:r>
            <a:endParaRPr lang="en-US" sz="2400" dirty="0"/>
          </a:p>
        </p:txBody>
      </p:sp>
    </p:spTree>
    <p:extLst>
      <p:ext uri="{BB962C8B-B14F-4D97-AF65-F5344CB8AC3E}">
        <p14:creationId xmlns:p14="http://schemas.microsoft.com/office/powerpoint/2010/main" val="30366330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7024744" cy="722864"/>
          </a:xfrm>
        </p:spPr>
        <p:txBody>
          <a:bodyPr>
            <a:normAutofit/>
          </a:bodyPr>
          <a:lstStyle/>
          <a:p>
            <a:r>
              <a:rPr lang="en-US" dirty="0" smtClean="0">
                <a:solidFill>
                  <a:schemeClr val="tx2">
                    <a:lumMod val="60000"/>
                    <a:lumOff val="40000"/>
                  </a:schemeClr>
                </a:solidFill>
              </a:rPr>
              <a:t>Resistance to Change</a:t>
            </a:r>
            <a:endParaRPr lang="en-US" dirty="0">
              <a:solidFill>
                <a:schemeClr val="tx2">
                  <a:lumMod val="60000"/>
                  <a:lumOff val="40000"/>
                </a:schemeClr>
              </a:solidFill>
            </a:endParaRPr>
          </a:p>
        </p:txBody>
      </p:sp>
      <p:sp>
        <p:nvSpPr>
          <p:cNvPr id="3" name="Content Placeholder 2"/>
          <p:cNvSpPr>
            <a:spLocks noGrp="1"/>
          </p:cNvSpPr>
          <p:nvPr>
            <p:ph sz="quarter" idx="13"/>
          </p:nvPr>
        </p:nvSpPr>
        <p:spPr>
          <a:xfrm>
            <a:off x="533400" y="1066800"/>
            <a:ext cx="7924800" cy="4114800"/>
          </a:xfrm>
        </p:spPr>
        <p:txBody>
          <a:bodyPr>
            <a:normAutofit/>
          </a:bodyPr>
          <a:lstStyle/>
          <a:p>
            <a:r>
              <a:rPr lang="en-US" sz="2400" dirty="0" smtClean="0"/>
              <a:t>There was no noticeable resistance in the organization due to pre-planning and getting everyone to buy in early before the change began. Everyone believed that the change was going to be beneficial to the company and to them personally</a:t>
            </a:r>
            <a:r>
              <a:rPr lang="en-US" sz="2400" dirty="0"/>
              <a:t>. </a:t>
            </a:r>
            <a:r>
              <a:rPr lang="en-US" sz="2400" dirty="0" err="1"/>
              <a:t>Hitt</a:t>
            </a:r>
            <a:r>
              <a:rPr lang="en-US" sz="2400" dirty="0"/>
              <a:t>, Miller, and </a:t>
            </a:r>
            <a:r>
              <a:rPr lang="en-US" sz="2400" dirty="0" err="1"/>
              <a:t>Colella</a:t>
            </a:r>
            <a:r>
              <a:rPr lang="en-US" sz="2400" dirty="0"/>
              <a:t> (2009</a:t>
            </a:r>
            <a:r>
              <a:rPr lang="en-US" sz="2400" dirty="0" smtClean="0"/>
              <a:t>) say that resistance to change is usually from a lack of understanding different assessment, self-interest, and low </a:t>
            </a:r>
            <a:r>
              <a:rPr lang="en-US" sz="2400" dirty="0" err="1" smtClean="0"/>
              <a:t>tolerence</a:t>
            </a:r>
            <a:r>
              <a:rPr lang="en-US" sz="2400" dirty="0" smtClean="0"/>
              <a:t> for change. None of these seem to be a factor in the change at D&amp;N.</a:t>
            </a:r>
            <a:endParaRPr lang="en-US" sz="2400" dirty="0"/>
          </a:p>
        </p:txBody>
      </p:sp>
    </p:spTree>
    <p:extLst>
      <p:ext uri="{BB962C8B-B14F-4D97-AF65-F5344CB8AC3E}">
        <p14:creationId xmlns:p14="http://schemas.microsoft.com/office/powerpoint/2010/main" val="14451450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533400"/>
            <a:ext cx="7024744" cy="646664"/>
          </a:xfrm>
        </p:spPr>
        <p:txBody>
          <a:bodyPr>
            <a:normAutofit/>
          </a:bodyPr>
          <a:lstStyle/>
          <a:p>
            <a:pPr algn="ctr"/>
            <a:r>
              <a:rPr lang="en-US" dirty="0" smtClean="0">
                <a:solidFill>
                  <a:schemeClr val="tx2">
                    <a:lumMod val="60000"/>
                    <a:lumOff val="40000"/>
                  </a:schemeClr>
                </a:solidFill>
              </a:rPr>
              <a:t>Sustaining the Change</a:t>
            </a:r>
            <a:endParaRPr lang="en-US" dirty="0">
              <a:solidFill>
                <a:schemeClr val="tx2">
                  <a:lumMod val="60000"/>
                  <a:lumOff val="40000"/>
                </a:schemeClr>
              </a:solidFill>
            </a:endParaRPr>
          </a:p>
        </p:txBody>
      </p:sp>
      <p:sp>
        <p:nvSpPr>
          <p:cNvPr id="3" name="Content Placeholder 2"/>
          <p:cNvSpPr>
            <a:spLocks noGrp="1"/>
          </p:cNvSpPr>
          <p:nvPr>
            <p:ph sz="quarter" idx="13"/>
          </p:nvPr>
        </p:nvSpPr>
        <p:spPr>
          <a:xfrm>
            <a:off x="1143000" y="1295400"/>
            <a:ext cx="6777317" cy="4572000"/>
          </a:xfrm>
        </p:spPr>
        <p:txBody>
          <a:bodyPr>
            <a:normAutofit/>
          </a:bodyPr>
          <a:lstStyle/>
          <a:p>
            <a:pPr marL="68580" indent="0">
              <a:buNone/>
            </a:pPr>
            <a:r>
              <a:rPr lang="en-US" dirty="0" smtClean="0"/>
              <a:t>	</a:t>
            </a:r>
            <a:r>
              <a:rPr lang="en-US" sz="2800" dirty="0" smtClean="0"/>
              <a:t>The change was met with no resistance and after the change the benefits were realized by the employees. The increased revenues showed up as increases in paychecks. The employees understood that by keeping the change permanent they kept the company competitive with other companies in the industry. It was in their own best interest as individuals to see that the change was sustained</a:t>
            </a:r>
            <a:r>
              <a:rPr lang="en-US" dirty="0" smtClean="0"/>
              <a:t>.</a:t>
            </a:r>
            <a:endParaRPr lang="en-US" dirty="0"/>
          </a:p>
        </p:txBody>
      </p:sp>
    </p:spTree>
    <p:extLst>
      <p:ext uri="{BB962C8B-B14F-4D97-AF65-F5344CB8AC3E}">
        <p14:creationId xmlns:p14="http://schemas.microsoft.com/office/powerpoint/2010/main" val="3419003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85800"/>
            <a:ext cx="7024744" cy="646664"/>
          </a:xfrm>
        </p:spPr>
        <p:txBody>
          <a:bodyPr>
            <a:normAutofit/>
          </a:bodyPr>
          <a:lstStyle/>
          <a:p>
            <a:pPr algn="ctr"/>
            <a:r>
              <a:rPr lang="en-US" dirty="0" smtClean="0">
                <a:solidFill>
                  <a:schemeClr val="tx2">
                    <a:lumMod val="60000"/>
                    <a:lumOff val="40000"/>
                  </a:schemeClr>
                </a:solidFill>
              </a:rPr>
              <a:t>Evaluation of the Change</a:t>
            </a:r>
            <a:endParaRPr lang="en-US" dirty="0">
              <a:solidFill>
                <a:schemeClr val="tx2">
                  <a:lumMod val="60000"/>
                  <a:lumOff val="40000"/>
                </a:schemeClr>
              </a:solidFill>
            </a:endParaRPr>
          </a:p>
        </p:txBody>
      </p:sp>
      <p:sp>
        <p:nvSpPr>
          <p:cNvPr id="3" name="Content Placeholder 2"/>
          <p:cNvSpPr>
            <a:spLocks noGrp="1"/>
          </p:cNvSpPr>
          <p:nvPr>
            <p:ph sz="quarter" idx="13"/>
          </p:nvPr>
        </p:nvSpPr>
        <p:spPr>
          <a:xfrm>
            <a:off x="1066800" y="1524000"/>
            <a:ext cx="6777317" cy="4495800"/>
          </a:xfrm>
        </p:spPr>
        <p:txBody>
          <a:bodyPr>
            <a:normAutofit/>
          </a:bodyPr>
          <a:lstStyle/>
          <a:p>
            <a:r>
              <a:rPr lang="en-US" sz="2800" dirty="0" smtClean="0"/>
              <a:t>The change went very smoothly. Everything was planned and executed on schedule. There was an early buy in from the employees which kept resistance from being part of the change. The benefits from the change helped the environment, made the company more competitive, and increased the revenues to the company and its employees. Also the family culture was a big part in having the change so readily accepted</a:t>
            </a:r>
            <a:r>
              <a:rPr lang="en-US" dirty="0" smtClean="0"/>
              <a:t>. </a:t>
            </a:r>
            <a:endParaRPr lang="en-US" dirty="0"/>
          </a:p>
        </p:txBody>
      </p:sp>
    </p:spTree>
    <p:extLst>
      <p:ext uri="{BB962C8B-B14F-4D97-AF65-F5344CB8AC3E}">
        <p14:creationId xmlns:p14="http://schemas.microsoft.com/office/powerpoint/2010/main" val="2891046332"/>
      </p:ext>
    </p:extLst>
  </p:cSld>
  <p:clrMapOvr>
    <a:masterClrMapping/>
  </p:clrMapOvr>
  <p:timing>
    <p:tnLst>
      <p:par>
        <p:cTn id="1" dur="indefinite" restart="never" nodeType="tmRoot"/>
      </p:par>
    </p:tn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227</TotalTime>
  <Words>729</Words>
  <Application>Microsoft Office PowerPoint</Application>
  <PresentationFormat>On-screen Show (4:3)</PresentationFormat>
  <Paragraphs>31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Horizon</vt:lpstr>
      <vt:lpstr>Organizational Change:</vt:lpstr>
      <vt:lpstr>Introduction</vt:lpstr>
      <vt:lpstr> Objectives</vt:lpstr>
      <vt:lpstr>History, Structure, &amp; Culture</vt:lpstr>
      <vt:lpstr>The Change and Why?</vt:lpstr>
      <vt:lpstr>Leadership of Change</vt:lpstr>
      <vt:lpstr>Resistance to Change</vt:lpstr>
      <vt:lpstr>Sustaining the Change</vt:lpstr>
      <vt:lpstr>Evaluation of the Change</vt:lpstr>
      <vt:lpstr>The Organization’s Response</vt:lpstr>
      <vt:lpstr>Summary</vt:lpstr>
      <vt:lpstr>  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Organizational Change:</dc:title>
  <dc:creator>Media Center</dc:creator>
  <cp:lastModifiedBy>Media Center</cp:lastModifiedBy>
  <cp:revision>20</cp:revision>
  <dcterms:created xsi:type="dcterms:W3CDTF">2013-12-15T20:20:56Z</dcterms:created>
  <dcterms:modified xsi:type="dcterms:W3CDTF">2013-12-16T00:07:58Z</dcterms:modified>
</cp:coreProperties>
</file>